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95" r:id="rId3"/>
    <p:sldId id="296" r:id="rId4"/>
    <p:sldId id="305" r:id="rId5"/>
    <p:sldId id="299" r:id="rId6"/>
    <p:sldId id="301" r:id="rId7"/>
    <p:sldId id="300" r:id="rId8"/>
    <p:sldId id="297" r:id="rId9"/>
    <p:sldId id="298" r:id="rId10"/>
    <p:sldId id="306" r:id="rId11"/>
    <p:sldId id="303" r:id="rId12"/>
    <p:sldId id="304" r:id="rId13"/>
    <p:sldId id="307" r:id="rId14"/>
    <p:sldId id="302"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7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p:restoredTop sz="94674"/>
  </p:normalViewPr>
  <p:slideViewPr>
    <p:cSldViewPr snapToGrid="0" snapToObjects="1" showGuides="1">
      <p:cViewPr varScale="1">
        <p:scale>
          <a:sx n="124" d="100"/>
          <a:sy n="124" d="100"/>
        </p:scale>
        <p:origin x="1856" y="168"/>
      </p:cViewPr>
      <p:guideLst>
        <p:guide orient="horz" pos="1476"/>
        <p:guide pos="2880"/>
      </p:guideLst>
    </p:cSldViewPr>
  </p:slideViewPr>
  <p:outlineViewPr>
    <p:cViewPr>
      <p:scale>
        <a:sx n="33" d="100"/>
        <a:sy n="33" d="100"/>
      </p:scale>
      <p:origin x="0" y="-1053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8EA31F-1B08-D048-B693-E32ADA1C94EE}" type="datetimeFigureOut">
              <a:rPr lang="en-US" smtClean="0"/>
              <a:t>6/26/17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B18867-FE04-6541-9F70-0978FC81C579}" type="slidenum">
              <a:rPr lang="en-US" smtClean="0"/>
              <a:t>‹#›</a:t>
            </a:fld>
            <a:endParaRPr lang="en-US"/>
          </a:p>
        </p:txBody>
      </p:sp>
    </p:spTree>
    <p:extLst>
      <p:ext uri="{BB962C8B-B14F-4D97-AF65-F5344CB8AC3E}">
        <p14:creationId xmlns:p14="http://schemas.microsoft.com/office/powerpoint/2010/main" val="17172811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Field Application Scientist Careers</a:t>
            </a:r>
          </a:p>
          <a:p>
            <a:r>
              <a:rPr lang="en-US" dirty="0" smtClean="0"/>
              <a:t>If you would like more time</a:t>
            </a:r>
            <a:r>
              <a:rPr lang="en-US" baseline="0" dirty="0" smtClean="0"/>
              <a:t> to read the slides during this presentation, please hit pause during the slideshow.</a:t>
            </a:r>
          </a:p>
          <a:p>
            <a:r>
              <a:rPr lang="en-US" baseline="0" dirty="0" smtClean="0"/>
              <a:t>If you like working with people, teaching and troubleshooting science </a:t>
            </a:r>
            <a:r>
              <a:rPr lang="mr-IN" baseline="0" dirty="0" smtClean="0"/>
              <a:t>–</a:t>
            </a:r>
            <a:r>
              <a:rPr lang="en-US" baseline="0" dirty="0" smtClean="0"/>
              <a:t> consider a career as a field application scientist.   This is also a job you where you do not need a postdoc experience.  If you are interested in this career but want to do a postdoc, look for a postdoc where you will be using products you could eventually support as a field application scientist.</a:t>
            </a:r>
            <a:endParaRPr lang="en-US" dirty="0"/>
          </a:p>
        </p:txBody>
      </p:sp>
      <p:sp>
        <p:nvSpPr>
          <p:cNvPr id="4" name="Slide Number Placeholder 3"/>
          <p:cNvSpPr>
            <a:spLocks noGrp="1"/>
          </p:cNvSpPr>
          <p:nvPr>
            <p:ph type="sldNum" sz="quarter" idx="10"/>
          </p:nvPr>
        </p:nvSpPr>
        <p:spPr/>
        <p:txBody>
          <a:bodyPr/>
          <a:lstStyle/>
          <a:p>
            <a:fld id="{BBB18867-FE04-6541-9F70-0978FC81C579}" type="slidenum">
              <a:rPr lang="en-US" smtClean="0"/>
              <a:t>1</a:t>
            </a:fld>
            <a:endParaRPr lang="en-US"/>
          </a:p>
        </p:txBody>
      </p:sp>
    </p:spTree>
    <p:extLst>
      <p:ext uri="{BB962C8B-B14F-4D97-AF65-F5344CB8AC3E}">
        <p14:creationId xmlns:p14="http://schemas.microsoft.com/office/powerpoint/2010/main" val="2109204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three descriptions of Field Application Scientist positions found on LinkedIn. My search on LinkedIn jobs today found 66 Field Application Scientist positions. Thirteen at </a:t>
            </a:r>
            <a:r>
              <a:rPr lang="en-US" baseline="0" dirty="0" err="1" smtClean="0"/>
              <a:t>Thermo</a:t>
            </a:r>
            <a:r>
              <a:rPr lang="en-US" baseline="0" dirty="0" smtClean="0"/>
              <a:t> Fisher Scientific, Six at PerkinElmer, 5 at Illumina, 4 at </a:t>
            </a:r>
            <a:r>
              <a:rPr lang="en-US" baseline="0" dirty="0" err="1" smtClean="0"/>
              <a:t>Quanterix</a:t>
            </a:r>
            <a:r>
              <a:rPr lang="en-US" baseline="0" dirty="0" smtClean="0"/>
              <a:t>.  Looking at job ads on LinkedIn or </a:t>
            </a:r>
            <a:r>
              <a:rPr lang="en-US" baseline="0" dirty="0" err="1" smtClean="0"/>
              <a:t>Biospace.com</a:t>
            </a:r>
            <a:r>
              <a:rPr lang="en-US" baseline="0" dirty="0" smtClean="0"/>
              <a:t> can help you understand the differences in responsibilities from company to company.  Remember, no Field Application Scientist is the same as another one.  Network with alumni or other professionals to understand the differences from company to company. </a:t>
            </a:r>
            <a:endParaRPr lang="en-US" dirty="0"/>
          </a:p>
        </p:txBody>
      </p:sp>
      <p:sp>
        <p:nvSpPr>
          <p:cNvPr id="4" name="Slide Number Placeholder 3"/>
          <p:cNvSpPr>
            <a:spLocks noGrp="1"/>
          </p:cNvSpPr>
          <p:nvPr>
            <p:ph type="sldNum" sz="quarter" idx="10"/>
          </p:nvPr>
        </p:nvSpPr>
        <p:spPr/>
        <p:txBody>
          <a:bodyPr/>
          <a:lstStyle/>
          <a:p>
            <a:fld id="{BBB18867-FE04-6541-9F70-0978FC81C579}" type="slidenum">
              <a:rPr lang="en-US" smtClean="0"/>
              <a:t>10</a:t>
            </a:fld>
            <a:endParaRPr lang="en-US"/>
          </a:p>
        </p:txBody>
      </p:sp>
    </p:spTree>
    <p:extLst>
      <p:ext uri="{BB962C8B-B14F-4D97-AF65-F5344CB8AC3E}">
        <p14:creationId xmlns:p14="http://schemas.microsoft.com/office/powerpoint/2010/main" val="572560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real world</a:t>
            </a:r>
            <a:r>
              <a:rPr lang="en-US" baseline="0" dirty="0" smtClean="0"/>
              <a:t> examples I found on LinkedIn today of job titles and companies hiring FAS</a:t>
            </a:r>
            <a:endParaRPr lang="en-US" dirty="0"/>
          </a:p>
        </p:txBody>
      </p:sp>
      <p:sp>
        <p:nvSpPr>
          <p:cNvPr id="4" name="Slide Number Placeholder 3"/>
          <p:cNvSpPr>
            <a:spLocks noGrp="1"/>
          </p:cNvSpPr>
          <p:nvPr>
            <p:ph type="sldNum" sz="quarter" idx="10"/>
          </p:nvPr>
        </p:nvSpPr>
        <p:spPr/>
        <p:txBody>
          <a:bodyPr/>
          <a:lstStyle/>
          <a:p>
            <a:fld id="{BBB18867-FE04-6541-9F70-0978FC81C579}" type="slidenum">
              <a:rPr lang="en-US" smtClean="0"/>
              <a:t>11</a:t>
            </a:fld>
            <a:endParaRPr lang="en-US"/>
          </a:p>
        </p:txBody>
      </p:sp>
    </p:spTree>
    <p:extLst>
      <p:ext uri="{BB962C8B-B14F-4D97-AF65-F5344CB8AC3E}">
        <p14:creationId xmlns:p14="http://schemas.microsoft.com/office/powerpoint/2010/main" val="1656677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Field Application Scientist</a:t>
            </a:r>
            <a:r>
              <a:rPr lang="en-US" baseline="0" dirty="0" smtClean="0"/>
              <a:t> positions can be a great stepping stone into business careers in the biotech industry.  Field application scientists often move into product management positions because of their expertise in research and their business perspective.  Many field application scientists move into sales where they can garner a better salary and commissions.  It is also possible for Field application scientists to move into business development or go back to the bench as an R&amp;D staff member.</a:t>
            </a:r>
            <a:endParaRPr lang="en-US" dirty="0"/>
          </a:p>
        </p:txBody>
      </p:sp>
      <p:sp>
        <p:nvSpPr>
          <p:cNvPr id="4" name="Slide Number Placeholder 3"/>
          <p:cNvSpPr>
            <a:spLocks noGrp="1"/>
          </p:cNvSpPr>
          <p:nvPr>
            <p:ph type="sldNum" sz="quarter" idx="10"/>
          </p:nvPr>
        </p:nvSpPr>
        <p:spPr/>
        <p:txBody>
          <a:bodyPr/>
          <a:lstStyle/>
          <a:p>
            <a:fld id="{BBB18867-FE04-6541-9F70-0978FC81C579}" type="slidenum">
              <a:rPr lang="en-US" smtClean="0"/>
              <a:t>12</a:t>
            </a:fld>
            <a:endParaRPr lang="en-US"/>
          </a:p>
        </p:txBody>
      </p:sp>
    </p:spTree>
    <p:extLst>
      <p:ext uri="{BB962C8B-B14F-4D97-AF65-F5344CB8AC3E}">
        <p14:creationId xmlns:p14="http://schemas.microsoft.com/office/powerpoint/2010/main" val="1040297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Check out the PDCO’s video</a:t>
            </a:r>
            <a:r>
              <a:rPr lang="en-US" baseline="0" dirty="0" smtClean="0"/>
              <a:t> interview with Jennifer </a:t>
            </a:r>
            <a:r>
              <a:rPr lang="en-US" baseline="0" dirty="0" err="1" smtClean="0"/>
              <a:t>Poitras</a:t>
            </a:r>
            <a:r>
              <a:rPr lang="en-US" baseline="0" dirty="0" smtClean="0"/>
              <a:t>, Field Application Scientist with </a:t>
            </a:r>
            <a:r>
              <a:rPr lang="en-US" baseline="0" dirty="0" err="1" smtClean="0"/>
              <a:t>Qiagen</a:t>
            </a:r>
            <a:r>
              <a:rPr lang="en-US" baseline="0" dirty="0" smtClean="0"/>
              <a:t> on our website.  You can also make an appointment with us to optimize your resume for a Field Application Scientist position.  Once you land the interview, we can help you prepare for success through mock interviewing sessions.  We can also connect you to Field Application Scientists to network with. We work for you so come keep us busy.</a:t>
            </a:r>
            <a:endParaRPr lang="en-US" dirty="0" smtClean="0"/>
          </a:p>
          <a:p>
            <a:endParaRPr lang="en-US" dirty="0"/>
          </a:p>
        </p:txBody>
      </p:sp>
      <p:sp>
        <p:nvSpPr>
          <p:cNvPr id="4" name="Slide Number Placeholder 3"/>
          <p:cNvSpPr>
            <a:spLocks noGrp="1"/>
          </p:cNvSpPr>
          <p:nvPr>
            <p:ph type="sldNum" sz="quarter" idx="10"/>
          </p:nvPr>
        </p:nvSpPr>
        <p:spPr/>
        <p:txBody>
          <a:bodyPr/>
          <a:lstStyle/>
          <a:p>
            <a:fld id="{BBB18867-FE04-6541-9F70-0978FC81C579}" type="slidenum">
              <a:rPr lang="en-US" smtClean="0"/>
              <a:t>13</a:t>
            </a:fld>
            <a:endParaRPr lang="en-US"/>
          </a:p>
        </p:txBody>
      </p:sp>
    </p:spTree>
    <p:extLst>
      <p:ext uri="{BB962C8B-B14F-4D97-AF65-F5344CB8AC3E}">
        <p14:creationId xmlns:p14="http://schemas.microsoft.com/office/powerpoint/2010/main" val="373147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additional articles, many of which were used as a source for this</a:t>
            </a:r>
            <a:r>
              <a:rPr lang="en-US" baseline="0" dirty="0" smtClean="0"/>
              <a:t> information.</a:t>
            </a:r>
            <a:endParaRPr lang="en-US" dirty="0"/>
          </a:p>
        </p:txBody>
      </p:sp>
      <p:sp>
        <p:nvSpPr>
          <p:cNvPr id="4" name="Slide Number Placeholder 3"/>
          <p:cNvSpPr>
            <a:spLocks noGrp="1"/>
          </p:cNvSpPr>
          <p:nvPr>
            <p:ph type="sldNum" sz="quarter" idx="10"/>
          </p:nvPr>
        </p:nvSpPr>
        <p:spPr/>
        <p:txBody>
          <a:bodyPr/>
          <a:lstStyle/>
          <a:p>
            <a:fld id="{BBB18867-FE04-6541-9F70-0978FC81C579}" type="slidenum">
              <a:rPr lang="en-US" smtClean="0"/>
              <a:t>14</a:t>
            </a:fld>
            <a:endParaRPr lang="en-US"/>
          </a:p>
        </p:txBody>
      </p:sp>
    </p:spTree>
    <p:extLst>
      <p:ext uri="{BB962C8B-B14F-4D97-AF65-F5344CB8AC3E}">
        <p14:creationId xmlns:p14="http://schemas.microsoft.com/office/powerpoint/2010/main" val="35102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Application Scientists provide support to customers with lab equipment, reagents,</a:t>
            </a:r>
            <a:r>
              <a:rPr lang="en-US" baseline="0" dirty="0" smtClean="0"/>
              <a:t> software or assay development. Application scientists can either be in the lab or in the field and each position varies in just how much time is spent troubleshooting in the lab and interacting directly with customers. </a:t>
            </a:r>
            <a:endParaRPr lang="en-US" dirty="0"/>
          </a:p>
        </p:txBody>
      </p:sp>
      <p:sp>
        <p:nvSpPr>
          <p:cNvPr id="4" name="Slide Number Placeholder 3"/>
          <p:cNvSpPr>
            <a:spLocks noGrp="1"/>
          </p:cNvSpPr>
          <p:nvPr>
            <p:ph type="sldNum" sz="quarter" idx="10"/>
          </p:nvPr>
        </p:nvSpPr>
        <p:spPr/>
        <p:txBody>
          <a:bodyPr/>
          <a:lstStyle/>
          <a:p>
            <a:fld id="{BBB18867-FE04-6541-9F70-0978FC81C579}" type="slidenum">
              <a:rPr lang="en-US" smtClean="0"/>
              <a:t>2</a:t>
            </a:fld>
            <a:endParaRPr lang="en-US"/>
          </a:p>
        </p:txBody>
      </p:sp>
    </p:spTree>
    <p:extLst>
      <p:ext uri="{BB962C8B-B14F-4D97-AF65-F5344CB8AC3E}">
        <p14:creationId xmlns:p14="http://schemas.microsoft.com/office/powerpoint/2010/main" val="131330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Field application scientists troubleshoot customer issues over the phone, via email and in person. Many positions involve</a:t>
            </a:r>
            <a:r>
              <a:rPr lang="en-US" baseline="0" dirty="0" smtClean="0"/>
              <a:t> an extensive amount of travel.  Larger companies will have regional Field Application Scientist and thus your travel will be localized.  If you work for a smaller company, your region may be broader and thus your travel will not be local.</a:t>
            </a:r>
          </a:p>
          <a:p>
            <a:r>
              <a:rPr lang="en-US" baseline="0" dirty="0" smtClean="0"/>
              <a:t>Imagine this scenario</a:t>
            </a:r>
            <a:r>
              <a:rPr lang="mr-IN" baseline="0" dirty="0" smtClean="0"/>
              <a:t>…</a:t>
            </a:r>
            <a:r>
              <a:rPr lang="en-US" baseline="0" dirty="0" smtClean="0"/>
              <a:t>. Dave, one of your customer’s calls with a very hard technical challenge and tells you he needs a solution in less than 24 hours.  You have to solve it!  If that sounds like fun, then this might be a good career to look into.  A great way to investigate this career is to do informational interviews with filed applications scientists.  You probably know one that supports the equipment, reagents or other products in your own lab.  Next time they visit, ask them about their career.  This connection can be the start of your network if you decide this is the career for you.</a:t>
            </a:r>
            <a:endParaRPr lang="en-US" dirty="0"/>
          </a:p>
        </p:txBody>
      </p:sp>
      <p:sp>
        <p:nvSpPr>
          <p:cNvPr id="4" name="Slide Number Placeholder 3"/>
          <p:cNvSpPr>
            <a:spLocks noGrp="1"/>
          </p:cNvSpPr>
          <p:nvPr>
            <p:ph type="sldNum" sz="quarter" idx="10"/>
          </p:nvPr>
        </p:nvSpPr>
        <p:spPr/>
        <p:txBody>
          <a:bodyPr/>
          <a:lstStyle/>
          <a:p>
            <a:fld id="{BBB18867-FE04-6541-9F70-0978FC81C579}" type="slidenum">
              <a:rPr lang="en-US" smtClean="0"/>
              <a:t>3</a:t>
            </a:fld>
            <a:endParaRPr lang="en-US"/>
          </a:p>
        </p:txBody>
      </p:sp>
    </p:spTree>
    <p:extLst>
      <p:ext uri="{BB962C8B-B14F-4D97-AF65-F5344CB8AC3E}">
        <p14:creationId xmlns:p14="http://schemas.microsoft.com/office/powerpoint/2010/main" val="4186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love how Jill Hesse described</a:t>
            </a:r>
            <a:r>
              <a:rPr lang="en-US" baseline="0" dirty="0" smtClean="0"/>
              <a:t> her job, she drinks coffer and runs her mouth professionally!  I knew Jill when I worked at NIH and she did enjoy talking to people but also had a genuine desire to help people.  Jill is no longer a </a:t>
            </a:r>
            <a:r>
              <a:rPr lang="en-US" baseline="0" dirty="0" err="1" smtClean="0"/>
              <a:t>Fueld</a:t>
            </a:r>
            <a:r>
              <a:rPr lang="en-US" baseline="0" dirty="0" smtClean="0"/>
              <a:t> application scientist at </a:t>
            </a:r>
            <a:r>
              <a:rPr lang="en-US" baseline="0" dirty="0" err="1" smtClean="0"/>
              <a:t>Genologics</a:t>
            </a:r>
            <a:r>
              <a:rPr lang="en-US" baseline="0" dirty="0" smtClean="0"/>
              <a:t>.  After two years, she was promoted to Senior Team lead at </a:t>
            </a:r>
            <a:r>
              <a:rPr lang="en-US" baseline="0" dirty="0" err="1" smtClean="0"/>
              <a:t>Genologics</a:t>
            </a:r>
            <a:r>
              <a:rPr lang="en-US" baseline="0" dirty="0" smtClean="0"/>
              <a:t> and then after a little over a year, she was promoted to a Product Specialist where she worked for 2 years.  She Jill is now a </a:t>
            </a:r>
            <a:r>
              <a:rPr lang="en-US" baseline="0" dirty="0" err="1" smtClean="0"/>
              <a:t>Prodcut</a:t>
            </a:r>
            <a:r>
              <a:rPr lang="en-US" baseline="0" dirty="0" smtClean="0"/>
              <a:t> Manger at Illumina.  Never think of the next job as your career but the next step in your career.  Each step allows you to build new skills and experiences that lead you to the next opportunity.  </a:t>
            </a:r>
            <a:endParaRPr lang="en-US" dirty="0"/>
          </a:p>
        </p:txBody>
      </p:sp>
      <p:sp>
        <p:nvSpPr>
          <p:cNvPr id="4" name="Slide Number Placeholder 3"/>
          <p:cNvSpPr>
            <a:spLocks noGrp="1"/>
          </p:cNvSpPr>
          <p:nvPr>
            <p:ph type="sldNum" sz="quarter" idx="10"/>
          </p:nvPr>
        </p:nvSpPr>
        <p:spPr/>
        <p:txBody>
          <a:bodyPr/>
          <a:lstStyle/>
          <a:p>
            <a:fld id="{BBB18867-FE04-6541-9F70-0978FC81C579}" type="slidenum">
              <a:rPr lang="en-US" smtClean="0"/>
              <a:t>4</a:t>
            </a:fld>
            <a:endParaRPr lang="en-US"/>
          </a:p>
        </p:txBody>
      </p:sp>
    </p:spTree>
    <p:extLst>
      <p:ext uri="{BB962C8B-B14F-4D97-AF65-F5344CB8AC3E}">
        <p14:creationId xmlns:p14="http://schemas.microsoft.com/office/powerpoint/2010/main" val="2022970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be working with clients</a:t>
            </a:r>
            <a:r>
              <a:rPr lang="en-US" baseline="0" dirty="0" smtClean="0"/>
              <a:t> therefore you need to have great people skills and interpersonal skills and be able to take blunt criticism.  Because your customers are diverse, multicultural sensitivity is a plus.  It really helps to have excellent critical thinking skills because you are constantly troubleshooting problems not just with your company’s product but also how that product interfaces with equipment, software or other reagents.   You also need to be a self starter and be comfortable being thrown into the deep end and learning to swim on your own.  Our alumni have shared that there is often limited training and you have to learn on the job.  </a:t>
            </a:r>
            <a:endParaRPr lang="en-US" dirty="0"/>
          </a:p>
        </p:txBody>
      </p:sp>
      <p:sp>
        <p:nvSpPr>
          <p:cNvPr id="4" name="Slide Number Placeholder 3"/>
          <p:cNvSpPr>
            <a:spLocks noGrp="1"/>
          </p:cNvSpPr>
          <p:nvPr>
            <p:ph type="sldNum" sz="quarter" idx="10"/>
          </p:nvPr>
        </p:nvSpPr>
        <p:spPr/>
        <p:txBody>
          <a:bodyPr/>
          <a:lstStyle/>
          <a:p>
            <a:fld id="{BBB18867-FE04-6541-9F70-0978FC81C579}" type="slidenum">
              <a:rPr lang="en-US" smtClean="0"/>
              <a:t>5</a:t>
            </a:fld>
            <a:endParaRPr lang="en-US"/>
          </a:p>
        </p:txBody>
      </p:sp>
    </p:spTree>
    <p:extLst>
      <p:ext uri="{BB962C8B-B14F-4D97-AF65-F5344CB8AC3E}">
        <p14:creationId xmlns:p14="http://schemas.microsoft.com/office/powerpoint/2010/main" val="175215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 experiences that you can turn into resume bullets that</a:t>
            </a:r>
            <a:r>
              <a:rPr lang="en-US" baseline="0" dirty="0" smtClean="0"/>
              <a:t> show you are great at communicating and interacting with people and a wickedly amazing technical troubleshooter.  </a:t>
            </a:r>
            <a:endParaRPr lang="en-US" dirty="0"/>
          </a:p>
        </p:txBody>
      </p:sp>
      <p:sp>
        <p:nvSpPr>
          <p:cNvPr id="4" name="Slide Number Placeholder 3"/>
          <p:cNvSpPr>
            <a:spLocks noGrp="1"/>
          </p:cNvSpPr>
          <p:nvPr>
            <p:ph type="sldNum" sz="quarter" idx="10"/>
          </p:nvPr>
        </p:nvSpPr>
        <p:spPr/>
        <p:txBody>
          <a:bodyPr/>
          <a:lstStyle/>
          <a:p>
            <a:fld id="{BBB18867-FE04-6541-9F70-0978FC81C579}" type="slidenum">
              <a:rPr lang="en-US" smtClean="0"/>
              <a:t>6</a:t>
            </a:fld>
            <a:endParaRPr lang="en-US"/>
          </a:p>
        </p:txBody>
      </p:sp>
    </p:spTree>
    <p:extLst>
      <p:ext uri="{BB962C8B-B14F-4D97-AF65-F5344CB8AC3E}">
        <p14:creationId xmlns:p14="http://schemas.microsoft.com/office/powerpoint/2010/main" val="32946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Historically,</a:t>
            </a:r>
            <a:r>
              <a:rPr lang="en-US" baseline="0" dirty="0" smtClean="0"/>
              <a:t> FAS positions can also be filled by scientists with a BS or a MS but more and more companies are requiring PhDs.  Nonetheless, this is considered an entry level position so do not expect a six figure salary.  You can however expect a six figure salary as you advance into roles in sales and marketing, product management or business development.</a:t>
            </a:r>
            <a:endParaRPr lang="en-US" dirty="0"/>
          </a:p>
        </p:txBody>
      </p:sp>
      <p:sp>
        <p:nvSpPr>
          <p:cNvPr id="4" name="Slide Number Placeholder 3"/>
          <p:cNvSpPr>
            <a:spLocks noGrp="1"/>
          </p:cNvSpPr>
          <p:nvPr>
            <p:ph type="sldNum" sz="quarter" idx="10"/>
          </p:nvPr>
        </p:nvSpPr>
        <p:spPr/>
        <p:txBody>
          <a:bodyPr/>
          <a:lstStyle/>
          <a:p>
            <a:fld id="{BBB18867-FE04-6541-9F70-0978FC81C579}" type="slidenum">
              <a:rPr lang="en-US" smtClean="0"/>
              <a:t>7</a:t>
            </a:fld>
            <a:endParaRPr lang="en-US"/>
          </a:p>
        </p:txBody>
      </p:sp>
    </p:spTree>
    <p:extLst>
      <p:ext uri="{BB962C8B-B14F-4D97-AF65-F5344CB8AC3E}">
        <p14:creationId xmlns:p14="http://schemas.microsoft.com/office/powerpoint/2010/main" val="1368053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searching for jobs remember that no career has only one working job title.  Field Application Scientists are commonly referred to as FAS but can also have other titles.</a:t>
            </a:r>
            <a:endParaRPr lang="en-US" dirty="0"/>
          </a:p>
        </p:txBody>
      </p:sp>
      <p:sp>
        <p:nvSpPr>
          <p:cNvPr id="4" name="Slide Number Placeholder 3"/>
          <p:cNvSpPr>
            <a:spLocks noGrp="1"/>
          </p:cNvSpPr>
          <p:nvPr>
            <p:ph type="sldNum" sz="quarter" idx="10"/>
          </p:nvPr>
        </p:nvSpPr>
        <p:spPr/>
        <p:txBody>
          <a:bodyPr/>
          <a:lstStyle/>
          <a:p>
            <a:fld id="{BBB18867-FE04-6541-9F70-0978FC81C579}" type="slidenum">
              <a:rPr lang="en-US" smtClean="0"/>
              <a:t>8</a:t>
            </a:fld>
            <a:endParaRPr lang="en-US"/>
          </a:p>
        </p:txBody>
      </p:sp>
    </p:spTree>
    <p:extLst>
      <p:ext uri="{BB962C8B-B14F-4D97-AF65-F5344CB8AC3E}">
        <p14:creationId xmlns:p14="http://schemas.microsoft.com/office/powerpoint/2010/main" val="1796095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would work for Biotechnology</a:t>
            </a:r>
            <a:r>
              <a:rPr lang="en-US" baseline="0" dirty="0" smtClean="0"/>
              <a:t> and Pharma companies who sell products. </a:t>
            </a:r>
            <a:r>
              <a:rPr lang="en-US" dirty="0" smtClean="0"/>
              <a:t>The key to happiness is finding a product to support</a:t>
            </a:r>
            <a:r>
              <a:rPr lang="en-US" baseline="0" dirty="0" smtClean="0"/>
              <a:t> that you believe in, preferably one you used in your own research.</a:t>
            </a:r>
            <a:endParaRPr lang="en-US" dirty="0"/>
          </a:p>
        </p:txBody>
      </p:sp>
      <p:sp>
        <p:nvSpPr>
          <p:cNvPr id="4" name="Slide Number Placeholder 3"/>
          <p:cNvSpPr>
            <a:spLocks noGrp="1"/>
          </p:cNvSpPr>
          <p:nvPr>
            <p:ph type="sldNum" sz="quarter" idx="10"/>
          </p:nvPr>
        </p:nvSpPr>
        <p:spPr/>
        <p:txBody>
          <a:bodyPr/>
          <a:lstStyle/>
          <a:p>
            <a:fld id="{BBB18867-FE04-6541-9F70-0978FC81C579}" type="slidenum">
              <a:rPr lang="en-US" smtClean="0"/>
              <a:t>9</a:t>
            </a:fld>
            <a:endParaRPr lang="en-US"/>
          </a:p>
        </p:txBody>
      </p:sp>
    </p:spTree>
    <p:extLst>
      <p:ext uri="{BB962C8B-B14F-4D97-AF65-F5344CB8AC3E}">
        <p14:creationId xmlns:p14="http://schemas.microsoft.com/office/powerpoint/2010/main" val="1502474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226690-430B-0B48-A074-FC0B086D84B9}" type="datetimeFigureOut">
              <a:rPr lang="en-US" smtClean="0"/>
              <a:t>6/26/17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2B7E2-9FF9-734A-8529-5C0CD1622592}" type="slidenum">
              <a:rPr lang="en-US" smtClean="0"/>
              <a:t>‹#›</a:t>
            </a:fld>
            <a:endParaRPr lang="en-US"/>
          </a:p>
        </p:txBody>
      </p:sp>
    </p:spTree>
    <p:extLst>
      <p:ext uri="{BB962C8B-B14F-4D97-AF65-F5344CB8AC3E}">
        <p14:creationId xmlns:p14="http://schemas.microsoft.com/office/powerpoint/2010/main" val="2198544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226690-430B-0B48-A074-FC0B086D84B9}" type="datetimeFigureOut">
              <a:rPr lang="en-US" smtClean="0"/>
              <a:t>6/26/17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2B7E2-9FF9-734A-8529-5C0CD1622592}" type="slidenum">
              <a:rPr lang="en-US" smtClean="0"/>
              <a:t>‹#›</a:t>
            </a:fld>
            <a:endParaRPr lang="en-US"/>
          </a:p>
        </p:txBody>
      </p:sp>
    </p:spTree>
    <p:extLst>
      <p:ext uri="{BB962C8B-B14F-4D97-AF65-F5344CB8AC3E}">
        <p14:creationId xmlns:p14="http://schemas.microsoft.com/office/powerpoint/2010/main" val="287790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226690-430B-0B48-A074-FC0B086D84B9}" type="datetimeFigureOut">
              <a:rPr lang="en-US" smtClean="0"/>
              <a:t>6/26/17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2B7E2-9FF9-734A-8529-5C0CD1622592}" type="slidenum">
              <a:rPr lang="en-US" smtClean="0"/>
              <a:t>‹#›</a:t>
            </a:fld>
            <a:endParaRPr lang="en-US"/>
          </a:p>
        </p:txBody>
      </p:sp>
    </p:spTree>
    <p:extLst>
      <p:ext uri="{BB962C8B-B14F-4D97-AF65-F5344CB8AC3E}">
        <p14:creationId xmlns:p14="http://schemas.microsoft.com/office/powerpoint/2010/main" val="525113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226690-430B-0B48-A074-FC0B086D84B9}" type="datetimeFigureOut">
              <a:rPr lang="en-US" smtClean="0"/>
              <a:t>6/26/17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2B7E2-9FF9-734A-8529-5C0CD1622592}" type="slidenum">
              <a:rPr lang="en-US" smtClean="0"/>
              <a:t>‹#›</a:t>
            </a:fld>
            <a:endParaRPr lang="en-US"/>
          </a:p>
        </p:txBody>
      </p:sp>
    </p:spTree>
    <p:extLst>
      <p:ext uri="{BB962C8B-B14F-4D97-AF65-F5344CB8AC3E}">
        <p14:creationId xmlns:p14="http://schemas.microsoft.com/office/powerpoint/2010/main" val="197478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226690-430B-0B48-A074-FC0B086D84B9}" type="datetimeFigureOut">
              <a:rPr lang="en-US" smtClean="0"/>
              <a:t>6/26/17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2B7E2-9FF9-734A-8529-5C0CD1622592}" type="slidenum">
              <a:rPr lang="en-US" smtClean="0"/>
              <a:t>‹#›</a:t>
            </a:fld>
            <a:endParaRPr lang="en-US"/>
          </a:p>
        </p:txBody>
      </p:sp>
    </p:spTree>
    <p:extLst>
      <p:ext uri="{BB962C8B-B14F-4D97-AF65-F5344CB8AC3E}">
        <p14:creationId xmlns:p14="http://schemas.microsoft.com/office/powerpoint/2010/main" val="3545085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226690-430B-0B48-A074-FC0B086D84B9}" type="datetimeFigureOut">
              <a:rPr lang="en-US" smtClean="0"/>
              <a:t>6/26/17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2B7E2-9FF9-734A-8529-5C0CD1622592}" type="slidenum">
              <a:rPr lang="en-US" smtClean="0"/>
              <a:t>‹#›</a:t>
            </a:fld>
            <a:endParaRPr lang="en-US"/>
          </a:p>
        </p:txBody>
      </p:sp>
    </p:spTree>
    <p:extLst>
      <p:ext uri="{BB962C8B-B14F-4D97-AF65-F5344CB8AC3E}">
        <p14:creationId xmlns:p14="http://schemas.microsoft.com/office/powerpoint/2010/main" val="1199692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226690-430B-0B48-A074-FC0B086D84B9}" type="datetimeFigureOut">
              <a:rPr lang="en-US" smtClean="0"/>
              <a:t>6/26/17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E2B7E2-9FF9-734A-8529-5C0CD1622592}" type="slidenum">
              <a:rPr lang="en-US" smtClean="0"/>
              <a:t>‹#›</a:t>
            </a:fld>
            <a:endParaRPr lang="en-US"/>
          </a:p>
        </p:txBody>
      </p:sp>
    </p:spTree>
    <p:extLst>
      <p:ext uri="{BB962C8B-B14F-4D97-AF65-F5344CB8AC3E}">
        <p14:creationId xmlns:p14="http://schemas.microsoft.com/office/powerpoint/2010/main" val="1036482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226690-430B-0B48-A074-FC0B086D84B9}" type="datetimeFigureOut">
              <a:rPr lang="en-US" smtClean="0"/>
              <a:t>6/26/17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E2B7E2-9FF9-734A-8529-5C0CD1622592}" type="slidenum">
              <a:rPr lang="en-US" smtClean="0"/>
              <a:t>‹#›</a:t>
            </a:fld>
            <a:endParaRPr lang="en-US"/>
          </a:p>
        </p:txBody>
      </p:sp>
    </p:spTree>
    <p:extLst>
      <p:ext uri="{BB962C8B-B14F-4D97-AF65-F5344CB8AC3E}">
        <p14:creationId xmlns:p14="http://schemas.microsoft.com/office/powerpoint/2010/main" val="46002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26690-430B-0B48-A074-FC0B086D84B9}" type="datetimeFigureOut">
              <a:rPr lang="en-US" smtClean="0"/>
              <a:t>6/26/17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E2B7E2-9FF9-734A-8529-5C0CD1622592}" type="slidenum">
              <a:rPr lang="en-US" smtClean="0"/>
              <a:t>‹#›</a:t>
            </a:fld>
            <a:endParaRPr lang="en-US"/>
          </a:p>
        </p:txBody>
      </p:sp>
    </p:spTree>
    <p:extLst>
      <p:ext uri="{BB962C8B-B14F-4D97-AF65-F5344CB8AC3E}">
        <p14:creationId xmlns:p14="http://schemas.microsoft.com/office/powerpoint/2010/main" val="3544243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26690-430B-0B48-A074-FC0B086D84B9}" type="datetimeFigureOut">
              <a:rPr lang="en-US" smtClean="0"/>
              <a:t>6/26/17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2B7E2-9FF9-734A-8529-5C0CD1622592}" type="slidenum">
              <a:rPr lang="en-US" smtClean="0"/>
              <a:t>‹#›</a:t>
            </a:fld>
            <a:endParaRPr lang="en-US"/>
          </a:p>
        </p:txBody>
      </p:sp>
    </p:spTree>
    <p:extLst>
      <p:ext uri="{BB962C8B-B14F-4D97-AF65-F5344CB8AC3E}">
        <p14:creationId xmlns:p14="http://schemas.microsoft.com/office/powerpoint/2010/main" val="2006716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26690-430B-0B48-A074-FC0B086D84B9}" type="datetimeFigureOut">
              <a:rPr lang="en-US" smtClean="0"/>
              <a:t>6/26/17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2B7E2-9FF9-734A-8529-5C0CD1622592}" type="slidenum">
              <a:rPr lang="en-US" smtClean="0"/>
              <a:t>‹#›</a:t>
            </a:fld>
            <a:endParaRPr lang="en-US"/>
          </a:p>
        </p:txBody>
      </p:sp>
    </p:spTree>
    <p:extLst>
      <p:ext uri="{BB962C8B-B14F-4D97-AF65-F5344CB8AC3E}">
        <p14:creationId xmlns:p14="http://schemas.microsoft.com/office/powerpoint/2010/main" val="40352346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26690-430B-0B48-A074-FC0B086D84B9}" type="datetimeFigureOut">
              <a:rPr lang="en-US" smtClean="0"/>
              <a:t>6/26/17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2B7E2-9FF9-734A-8529-5C0CD1622592}" type="slidenum">
              <a:rPr lang="en-US" smtClean="0"/>
              <a:t>‹#›</a:t>
            </a:fld>
            <a:endParaRPr lang="en-US"/>
          </a:p>
        </p:txBody>
      </p:sp>
    </p:spTree>
    <p:extLst>
      <p:ext uri="{BB962C8B-B14F-4D97-AF65-F5344CB8AC3E}">
        <p14:creationId xmlns:p14="http://schemas.microsoft.com/office/powerpoint/2010/main" val="685491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jpeg"/><Relationship Id="rId6"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2.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2.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13.jpg"/><Relationship Id="rId6" Type="http://schemas.openxmlformats.org/officeDocument/2006/relationships/image" Target="../media/image2.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4.jpg"/><Relationship Id="rId6" Type="http://schemas.openxmlformats.org/officeDocument/2006/relationships/hyperlink" Target="https://pdco.med.jhmi.edu/" TargetMode="External"/><Relationship Id="rId7" Type="http://schemas.openxmlformats.org/officeDocument/2006/relationships/image" Target="../media/image2.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hyperlink" Target="http://www.sciencemag.org/careers/2010/02/applications-scientist-career-track" TargetMode="External"/><Relationship Id="rId6" Type="http://schemas.openxmlformats.org/officeDocument/2006/relationships/hyperlink" Target="https://www.linkedin.com/pulse/application-scientist-science-phds-alternate-career-option-sur" TargetMode="External"/><Relationship Id="rId7" Type="http://schemas.openxmlformats.org/officeDocument/2006/relationships/hyperlink" Target="http://somestuffiwrite.blogspot.com/2005/09/wtdw-your-phd-application-scientist.html" TargetMode="External"/><Relationship Id="rId8" Type="http://schemas.openxmlformats.org/officeDocument/2006/relationships/hyperlink" Target="http://med.stanford.edu/careercenter/spotlight/parra.html" TargetMode="External"/><Relationship Id="rId9" Type="http://schemas.openxmlformats.org/officeDocument/2006/relationships/hyperlink" Target="https://oitecareersblog.wordpress.com/2013/04/16/nih-alumni-where-are-they-now-field-application-scientist/" TargetMode="External"/><Relationship Id="rId10" Type="http://schemas.openxmlformats.org/officeDocument/2006/relationships/image" Target="../media/image2.png"/><Relationship Id="rId1" Type="http://schemas.microsoft.com/office/2007/relationships/media" Target="../media/media14.m4a"/><Relationship Id="rId2" Type="http://schemas.openxmlformats.org/officeDocument/2006/relationships/audio" Target="../media/media14.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2.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2.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2.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2.png"/><Relationship Id="rId6" Type="http://schemas.openxmlformats.org/officeDocument/2006/relationships/image" Target="../media/image3.jp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2.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11" Type="http://schemas.openxmlformats.org/officeDocument/2006/relationships/image" Target="../media/image10.tiff"/><Relationship Id="rId12" Type="http://schemas.openxmlformats.org/officeDocument/2006/relationships/image" Target="../media/image11.tiff"/><Relationship Id="rId13" Type="http://schemas.openxmlformats.org/officeDocument/2006/relationships/image" Target="../media/image12.tiff"/><Relationship Id="rId14" Type="http://schemas.openxmlformats.org/officeDocument/2006/relationships/image" Target="../media/image2.png"/><Relationship Id="rId1" Type="http://schemas.microsoft.com/office/2007/relationships/media" Target="../media/media9.m4a"/><Relationship Id="rId2" Type="http://schemas.openxmlformats.org/officeDocument/2006/relationships/audio" Target="../media/media9.m4a"/><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4.tiff"/><Relationship Id="rId6" Type="http://schemas.openxmlformats.org/officeDocument/2006/relationships/image" Target="../media/image5.tiff"/><Relationship Id="rId7" Type="http://schemas.openxmlformats.org/officeDocument/2006/relationships/image" Target="../media/image6.tiff"/><Relationship Id="rId8" Type="http://schemas.openxmlformats.org/officeDocument/2006/relationships/image" Target="../media/image7.tiff"/><Relationship Id="rId9" Type="http://schemas.openxmlformats.org/officeDocument/2006/relationships/image" Target="../media/image8.tiff"/><Relationship Id="rId10"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9665" y="2939199"/>
            <a:ext cx="8220049" cy="1470025"/>
          </a:xfrm>
        </p:spPr>
        <p:txBody>
          <a:bodyPr/>
          <a:lstStyle/>
          <a:p>
            <a:r>
              <a:rPr lang="en-US" b="1" dirty="0" smtClean="0"/>
              <a:t>Field Application Scientist Careers</a:t>
            </a:r>
            <a:endParaRPr lang="en-US" b="1" dirty="0"/>
          </a:p>
        </p:txBody>
      </p:sp>
      <p:sp>
        <p:nvSpPr>
          <p:cNvPr id="3" name="Subtitle 2"/>
          <p:cNvSpPr>
            <a:spLocks noGrp="1"/>
          </p:cNvSpPr>
          <p:nvPr>
            <p:ph type="subTitle" idx="1"/>
          </p:nvPr>
        </p:nvSpPr>
        <p:spPr>
          <a:xfrm>
            <a:off x="492975" y="4398555"/>
            <a:ext cx="8573430" cy="1752600"/>
          </a:xfrm>
        </p:spPr>
        <p:txBody>
          <a:bodyPr>
            <a:normAutofit/>
          </a:bodyPr>
          <a:lstStyle/>
          <a:p>
            <a:r>
              <a:rPr lang="en-US" sz="2400" b="1" dirty="0" smtClean="0">
                <a:solidFill>
                  <a:schemeClr val="accent1">
                    <a:lumMod val="50000"/>
                  </a:schemeClr>
                </a:solidFill>
              </a:rPr>
              <a:t>Pat Phelps</a:t>
            </a:r>
          </a:p>
          <a:p>
            <a:r>
              <a:rPr lang="en-US" sz="2400" dirty="0" smtClean="0">
                <a:solidFill>
                  <a:schemeClr val="accent1">
                    <a:lumMod val="50000"/>
                  </a:schemeClr>
                </a:solidFill>
              </a:rPr>
              <a:t>Director, Professional Development and Career Office</a:t>
            </a:r>
            <a:endParaRPr lang="en-US" sz="2400" dirty="0">
              <a:solidFill>
                <a:schemeClr val="accent1">
                  <a:lumMod val="50000"/>
                </a:schemeClr>
              </a:solidFill>
            </a:endParaRPr>
          </a:p>
        </p:txBody>
      </p:sp>
      <p:pic>
        <p:nvPicPr>
          <p:cNvPr id="4" name="Picture 3" descr="Macintosh HD:private:var:folders:OU:OUQRgC0WGtCQwTcxIwZ+R++++TI:-Tmp-:TemporaryItems:PDC1607044_LB_PD&amp;CO Final COLOR.jpg"/>
          <p:cNvPicPr/>
          <p:nvPr/>
        </p:nvPicPr>
        <p:blipFill>
          <a:blip r:embed="rId5">
            <a:extLst>
              <a:ext uri="{28A0092B-C50C-407E-A947-70E740481C1C}">
                <a14:useLocalDpi xmlns:a14="http://schemas.microsoft.com/office/drawing/2010/main" val="0"/>
              </a:ext>
            </a:extLst>
          </a:blip>
          <a:srcRect/>
          <a:stretch>
            <a:fillRect/>
          </a:stretch>
        </p:blipFill>
        <p:spPr bwMode="auto">
          <a:xfrm>
            <a:off x="2749894" y="715528"/>
            <a:ext cx="3900563" cy="2223671"/>
          </a:xfrm>
          <a:prstGeom prst="rect">
            <a:avLst/>
          </a:prstGeom>
          <a:noFill/>
          <a:ln>
            <a:noFill/>
          </a:ln>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96680274"/>
      </p:ext>
    </p:extLst>
  </p:cSld>
  <p:clrMapOvr>
    <a:masterClrMapping/>
  </p:clrMapOvr>
  <mc:AlternateContent xmlns:mc="http://schemas.openxmlformats.org/markup-compatibility/2006" xmlns:p14="http://schemas.microsoft.com/office/powerpoint/2010/main">
    <mc:Choice Requires="p14">
      <p:transition spd="slow" p14:dur="2000" advTm="36196"/>
    </mc:Choice>
    <mc:Fallback xmlns="">
      <p:transition spd="slow" advTm="36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368" y="274638"/>
            <a:ext cx="7998431" cy="906890"/>
          </a:xfrm>
        </p:spPr>
        <p:txBody>
          <a:bodyPr/>
          <a:lstStyle/>
          <a:p>
            <a:r>
              <a:rPr lang="en-US" b="1" dirty="0" smtClean="0">
                <a:solidFill>
                  <a:schemeClr val="accent1">
                    <a:lumMod val="50000"/>
                  </a:schemeClr>
                </a:solidFill>
              </a:rPr>
              <a:t>JOB OVERVIEWS</a:t>
            </a:r>
            <a:endParaRPr lang="en-US" b="1" dirty="0">
              <a:solidFill>
                <a:schemeClr val="accent1">
                  <a:lumMod val="50000"/>
                </a:schemeClr>
              </a:solidFill>
            </a:endParaRPr>
          </a:p>
        </p:txBody>
      </p:sp>
      <p:sp>
        <p:nvSpPr>
          <p:cNvPr id="3" name="Content Placeholder 2"/>
          <p:cNvSpPr>
            <a:spLocks noGrp="1"/>
          </p:cNvSpPr>
          <p:nvPr>
            <p:ph idx="1"/>
          </p:nvPr>
        </p:nvSpPr>
        <p:spPr>
          <a:xfrm>
            <a:off x="369870" y="1312524"/>
            <a:ext cx="8316929" cy="5221840"/>
          </a:xfrm>
        </p:spPr>
        <p:txBody>
          <a:bodyPr>
            <a:normAutofit/>
          </a:bodyPr>
          <a:lstStyle/>
          <a:p>
            <a:pPr fontAlgn="base"/>
            <a:r>
              <a:rPr lang="en-US" sz="1500" b="1" dirty="0" smtClean="0"/>
              <a:t>Field Application Scientist, </a:t>
            </a:r>
            <a:r>
              <a:rPr lang="en-US" sz="1500" b="1" dirty="0" err="1" smtClean="0"/>
              <a:t>Quanterix</a:t>
            </a:r>
            <a:r>
              <a:rPr lang="en-US" sz="1500" b="1" dirty="0" smtClean="0"/>
              <a:t>: </a:t>
            </a:r>
            <a:r>
              <a:rPr lang="en-US" sz="1300" dirty="0" smtClean="0"/>
              <a:t>The </a:t>
            </a:r>
            <a:r>
              <a:rPr lang="en-US" sz="1300" dirty="0"/>
              <a:t>Field Applications Scientist provides technical expertise to support the market development of </a:t>
            </a:r>
            <a:r>
              <a:rPr lang="en-US" sz="1300" dirty="0" err="1"/>
              <a:t>Simoa</a:t>
            </a:r>
            <a:r>
              <a:rPr lang="en-US" sz="1300" dirty="0"/>
              <a:t> technology. In this critical role, the FAS will work closely with the sales team to both support the sales process and to help make customers successful once they start using </a:t>
            </a:r>
            <a:r>
              <a:rPr lang="en-US" sz="1300" dirty="0" err="1"/>
              <a:t>Simoa</a:t>
            </a:r>
            <a:r>
              <a:rPr lang="en-US" sz="1300" dirty="0"/>
              <a:t>. Pre-sales tasks will include presenting the technology to prospective customers, traveling with sales team members to visit existing and prospective customers, attending trade shows, demonstrating use of the instruments and software, and providing technical information necessary to close the sale. Post-sales support tasks will include providing basic and advanced trainings to users, responding to requests for technical information, and communicating regularly with existing customers to update on new publications/ protocols/tools and to promote the sales of consumables and assay kits.</a:t>
            </a:r>
          </a:p>
          <a:p>
            <a:r>
              <a:rPr lang="en-US" sz="1400" b="1" dirty="0" smtClean="0"/>
              <a:t>Field Application Scientist, </a:t>
            </a:r>
            <a:r>
              <a:rPr lang="en-US" sz="1400" b="1" dirty="0" err="1" smtClean="0"/>
              <a:t>Qiagen</a:t>
            </a:r>
            <a:r>
              <a:rPr lang="en-US" sz="1400" b="1" dirty="0" smtClean="0"/>
              <a:t>: </a:t>
            </a:r>
            <a:r>
              <a:rPr lang="en-US" sz="1300" dirty="0"/>
              <a:t>The Field Application Scientist is responsible for delivering scientific software demonstrations for groups of various sizes, conducting software product trainings, and other activities that convey the value of QIAGEN’s bioinformatics analysis applications and services. These products and services provide gene expression analysis, sequence variant analysis, pathway analysis, microbial metagenomics analysis and many other analysis types. The scientist will work strategically with sales, marketing, customer support, and R&amp;D teams to work across pharmaceutical, biotech, government, hospital/medical, and academic customers and perspective customers. </a:t>
            </a:r>
            <a:endParaRPr lang="en-US" sz="1300" dirty="0" smtClean="0"/>
          </a:p>
          <a:p>
            <a:r>
              <a:rPr lang="en-US" sz="1400" b="1" dirty="0" smtClean="0"/>
              <a:t>Imaging Field Application Scientist: </a:t>
            </a:r>
            <a:r>
              <a:rPr lang="en-US" sz="1300" dirty="0" smtClean="0"/>
              <a:t>PerkinElmer </a:t>
            </a:r>
            <a:r>
              <a:rPr lang="en-US" sz="1300" dirty="0"/>
              <a:t>is looking for a motivated, successful and experienced field application scientist to scientifically represent our company. As an imaging subject matter expert, you will be managing a vital scientific relationship with our customers in the pre- and post-sale life cycle of our IVIS In Vivo preclinical imaging product line. You will work collaboratively with a team of highly experienced scientists to give application-centric presentations, provide advanced instrument training and assist customers with experimental design and troubleshooting their imaging studies. If you like staying intellectually challenged and engaging with scientists in academia, biotech and pharma, then this is an ideal opportunity for you.</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44015251"/>
      </p:ext>
    </p:extLst>
  </p:cSld>
  <p:clrMapOvr>
    <a:masterClrMapping/>
  </p:clrMapOvr>
  <mc:AlternateContent xmlns:mc="http://schemas.openxmlformats.org/markup-compatibility/2006" xmlns:p14="http://schemas.microsoft.com/office/powerpoint/2010/main">
    <mc:Choice Requires="p14">
      <p:transition spd="slow" p14:dur="2000" advTm="39472"/>
    </mc:Choice>
    <mc:Fallback xmlns="">
      <p:transition spd="slow" advTm="39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50000"/>
                  </a:schemeClr>
                </a:solidFill>
              </a:rPr>
              <a:t>JOBS ON LINKEDIN TODAY</a:t>
            </a:r>
            <a:endParaRPr lang="en-US" b="1" dirty="0">
              <a:solidFill>
                <a:schemeClr val="accent1">
                  <a:lumMod val="50000"/>
                </a:schemeClr>
              </a:solidFill>
            </a:endParaRPr>
          </a:p>
        </p:txBody>
      </p:sp>
      <p:sp>
        <p:nvSpPr>
          <p:cNvPr id="3" name="Content Placeholder 2"/>
          <p:cNvSpPr>
            <a:spLocks noGrp="1"/>
          </p:cNvSpPr>
          <p:nvPr>
            <p:ph idx="1"/>
          </p:nvPr>
        </p:nvSpPr>
        <p:spPr>
          <a:xfrm>
            <a:off x="548640" y="1528281"/>
            <a:ext cx="8271724" cy="4729396"/>
          </a:xfrm>
        </p:spPr>
        <p:txBody>
          <a:bodyPr>
            <a:normAutofit fontScale="47500" lnSpcReduction="20000"/>
          </a:bodyPr>
          <a:lstStyle/>
          <a:p>
            <a:r>
              <a:rPr lang="en-US" dirty="0" smtClean="0"/>
              <a:t>Field Application Scientist II - </a:t>
            </a:r>
            <a:r>
              <a:rPr lang="en-US" dirty="0" err="1" smtClean="0"/>
              <a:t>Meso</a:t>
            </a:r>
            <a:r>
              <a:rPr lang="en-US" dirty="0" smtClean="0"/>
              <a:t> Scale Diagnostics</a:t>
            </a:r>
          </a:p>
          <a:p>
            <a:r>
              <a:rPr lang="en-US" dirty="0" smtClean="0"/>
              <a:t>Field Application Scientist - 10 X Genomics</a:t>
            </a:r>
          </a:p>
          <a:p>
            <a:r>
              <a:rPr lang="en-US" dirty="0" smtClean="0"/>
              <a:t>Field Application Scientist - </a:t>
            </a:r>
            <a:r>
              <a:rPr lang="en-US" dirty="0" err="1" smtClean="0"/>
              <a:t>Inscopix</a:t>
            </a:r>
            <a:endParaRPr lang="en-US" dirty="0" smtClean="0"/>
          </a:p>
          <a:p>
            <a:r>
              <a:rPr lang="en-US" dirty="0" smtClean="0"/>
              <a:t>Infrared Field Application Scientist - PerkinElmer Inc.</a:t>
            </a:r>
          </a:p>
          <a:p>
            <a:r>
              <a:rPr lang="en-US" dirty="0" smtClean="0"/>
              <a:t>Field Application Scientist - </a:t>
            </a:r>
            <a:r>
              <a:rPr lang="en-US" dirty="0" err="1" smtClean="0"/>
              <a:t>ProteinSimple</a:t>
            </a:r>
            <a:endParaRPr lang="en-US" dirty="0" smtClean="0"/>
          </a:p>
          <a:p>
            <a:r>
              <a:rPr lang="en-US" dirty="0" smtClean="0"/>
              <a:t>Field Application Scientist - </a:t>
            </a:r>
            <a:r>
              <a:rPr lang="en-US" dirty="0" err="1" smtClean="0"/>
              <a:t>Xcell</a:t>
            </a:r>
            <a:r>
              <a:rPr lang="en-US" dirty="0" smtClean="0"/>
              <a:t> Biosciences</a:t>
            </a:r>
          </a:p>
          <a:p>
            <a:r>
              <a:rPr lang="en-US" dirty="0" smtClean="0"/>
              <a:t>Field Application Scientist - </a:t>
            </a:r>
            <a:r>
              <a:rPr lang="en-US" dirty="0" err="1" smtClean="0"/>
              <a:t>NanoString</a:t>
            </a:r>
            <a:r>
              <a:rPr lang="en-US" dirty="0" smtClean="0"/>
              <a:t> Technologies Inc.</a:t>
            </a:r>
          </a:p>
          <a:p>
            <a:r>
              <a:rPr lang="en-US" dirty="0" smtClean="0"/>
              <a:t>Field Application Scientist - </a:t>
            </a:r>
            <a:r>
              <a:rPr lang="en-US" dirty="0" err="1" smtClean="0"/>
              <a:t>Labcyte</a:t>
            </a:r>
            <a:r>
              <a:rPr lang="en-US" dirty="0" smtClean="0"/>
              <a:t> Inc.</a:t>
            </a:r>
          </a:p>
          <a:p>
            <a:r>
              <a:rPr lang="en-US" dirty="0" smtClean="0"/>
              <a:t>Sr. Field Applications Scientist - Clinical Illumina</a:t>
            </a:r>
          </a:p>
          <a:p>
            <a:r>
              <a:rPr lang="en-US" dirty="0" smtClean="0"/>
              <a:t>Filed Application Scientist -Europe Twist Bioscience</a:t>
            </a:r>
          </a:p>
          <a:p>
            <a:r>
              <a:rPr lang="en-US" dirty="0" smtClean="0"/>
              <a:t>Field Application Scientist - </a:t>
            </a:r>
            <a:r>
              <a:rPr lang="en-US" dirty="0" err="1" smtClean="0"/>
              <a:t>Bioproduct</a:t>
            </a:r>
            <a:r>
              <a:rPr lang="en-US" dirty="0" smtClean="0"/>
              <a:t> Development Molecular Devices</a:t>
            </a:r>
          </a:p>
          <a:p>
            <a:r>
              <a:rPr lang="en-US" dirty="0" smtClean="0"/>
              <a:t>Biopharma Application Scientist - SCIEX</a:t>
            </a:r>
          </a:p>
          <a:p>
            <a:r>
              <a:rPr lang="en-US" dirty="0" smtClean="0"/>
              <a:t>Application Scientist - 908 Devices</a:t>
            </a:r>
          </a:p>
          <a:p>
            <a:r>
              <a:rPr lang="en-US" dirty="0" smtClean="0"/>
              <a:t>Senior Application Scientist - 100% Remote </a:t>
            </a:r>
            <a:r>
              <a:rPr lang="en-US" dirty="0" err="1" smtClean="0"/>
              <a:t>Cybercoders</a:t>
            </a:r>
            <a:endParaRPr lang="en-US" dirty="0" smtClean="0"/>
          </a:p>
          <a:p>
            <a:r>
              <a:rPr lang="en-US" dirty="0" smtClean="0"/>
              <a:t>Application Scientist - </a:t>
            </a:r>
            <a:r>
              <a:rPr lang="en-US" dirty="0" err="1" smtClean="0"/>
              <a:t>GenapSys</a:t>
            </a:r>
            <a:r>
              <a:rPr lang="en-US" dirty="0" smtClean="0"/>
              <a:t>, Inc.</a:t>
            </a:r>
          </a:p>
          <a:p>
            <a:r>
              <a:rPr lang="en-US" dirty="0" smtClean="0"/>
              <a:t>LCMS Application Scientist - Santa Clara CA</a:t>
            </a:r>
          </a:p>
          <a:p>
            <a:r>
              <a:rPr lang="en-US" dirty="0" smtClean="0"/>
              <a:t>Technical Support Application Scientist, Bioresearch </a:t>
            </a:r>
            <a:r>
              <a:rPr lang="mr-IN" dirty="0" smtClean="0"/>
              <a:t>–</a:t>
            </a:r>
            <a:r>
              <a:rPr lang="en-US" dirty="0" smtClean="0"/>
              <a:t> Molecular Devices</a:t>
            </a:r>
          </a:p>
          <a:p>
            <a:r>
              <a:rPr lang="en-US" dirty="0" smtClean="0"/>
              <a:t>Technical Applications Scientist </a:t>
            </a:r>
            <a:r>
              <a:rPr lang="mr-IN" dirty="0" smtClean="0"/>
              <a:t>–</a:t>
            </a:r>
            <a:r>
              <a:rPr lang="en-US" dirty="0" smtClean="0"/>
              <a:t> </a:t>
            </a:r>
            <a:r>
              <a:rPr lang="en-US" dirty="0" err="1" smtClean="0"/>
              <a:t>Thermo</a:t>
            </a:r>
            <a:r>
              <a:rPr lang="en-US" dirty="0" smtClean="0"/>
              <a:t> Fisher Scientific</a:t>
            </a:r>
          </a:p>
          <a:p>
            <a:endParaRPr lang="en-US" dirty="0" smtClean="0"/>
          </a:p>
          <a:p>
            <a:endParaRPr lang="en-US" dirty="0" smtClean="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01009757"/>
      </p:ext>
    </p:extLst>
  </p:cSld>
  <p:clrMapOvr>
    <a:masterClrMapping/>
  </p:clrMapOvr>
  <mc:AlternateContent xmlns:mc="http://schemas.openxmlformats.org/markup-compatibility/2006" xmlns:p14="http://schemas.microsoft.com/office/powerpoint/2010/main">
    <mc:Choice Requires="p14">
      <p:transition spd="slow" p14:dur="2000" advTm="10791"/>
    </mc:Choice>
    <mc:Fallback xmlns="">
      <p:transition spd="slow" advTm="10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50000"/>
                  </a:schemeClr>
                </a:solidFill>
              </a:rPr>
              <a:t>CAREER PATH</a:t>
            </a:r>
            <a:endParaRPr lang="en-US" b="1" dirty="0">
              <a:solidFill>
                <a:schemeClr val="accent1">
                  <a:lumMod val="50000"/>
                </a:schemeClr>
              </a:solidFill>
            </a:endParaRPr>
          </a:p>
        </p:txBody>
      </p:sp>
      <p:sp>
        <p:nvSpPr>
          <p:cNvPr id="3" name="Content Placeholder 2"/>
          <p:cNvSpPr>
            <a:spLocks noGrp="1"/>
          </p:cNvSpPr>
          <p:nvPr>
            <p:ph idx="1"/>
          </p:nvPr>
        </p:nvSpPr>
        <p:spPr/>
        <p:txBody>
          <a:bodyPr/>
          <a:lstStyle/>
          <a:p>
            <a:r>
              <a:rPr lang="en-US" dirty="0" smtClean="0"/>
              <a:t>Regional Manager</a:t>
            </a:r>
          </a:p>
          <a:p>
            <a:r>
              <a:rPr lang="en-US" dirty="0" smtClean="0"/>
              <a:t>Business Development</a:t>
            </a:r>
          </a:p>
          <a:p>
            <a:r>
              <a:rPr lang="en-US" dirty="0" smtClean="0"/>
              <a:t>Marketing </a:t>
            </a:r>
          </a:p>
          <a:p>
            <a:r>
              <a:rPr lang="en-US" dirty="0" smtClean="0"/>
              <a:t>Sales</a:t>
            </a:r>
          </a:p>
          <a:p>
            <a:r>
              <a:rPr lang="en-US" dirty="0" smtClean="0"/>
              <a:t>Product Management</a:t>
            </a:r>
          </a:p>
          <a:p>
            <a:r>
              <a:rPr lang="en-US" dirty="0" smtClean="0"/>
              <a:t>Research Scientist </a:t>
            </a:r>
            <a:r>
              <a:rPr lang="mr-IN" dirty="0" smtClean="0"/>
              <a:t>–</a:t>
            </a:r>
            <a:r>
              <a:rPr lang="en-US" dirty="0" smtClean="0"/>
              <a:t> R&amp;D</a:t>
            </a:r>
          </a:p>
          <a:p>
            <a:r>
              <a:rPr lang="en-US" dirty="0" smtClean="0"/>
              <a:t>Core Facility Director</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3764" y="1876220"/>
            <a:ext cx="3649648" cy="2660828"/>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84850911"/>
      </p:ext>
    </p:extLst>
  </p:cSld>
  <p:clrMapOvr>
    <a:masterClrMapping/>
  </p:clrMapOvr>
  <mc:AlternateContent xmlns:mc="http://schemas.openxmlformats.org/markup-compatibility/2006" xmlns:p14="http://schemas.microsoft.com/office/powerpoint/2010/main">
    <mc:Choice Requires="p14">
      <p:transition spd="slow" p14:dur="2000" advTm="45178"/>
    </mc:Choice>
    <mc:Fallback xmlns="">
      <p:transition spd="slow" advTm="45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50000"/>
                  </a:schemeClr>
                </a:solidFill>
              </a:rPr>
              <a:t>MORE PLEASE!</a:t>
            </a:r>
            <a:endParaRPr lang="en-US" b="1" dirty="0">
              <a:solidFill>
                <a:schemeClr val="accent1">
                  <a:lumMod val="50000"/>
                </a:schemeClr>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6418" y="1567071"/>
            <a:ext cx="3511163" cy="1966251"/>
          </a:xfrm>
          <a:prstGeom prst="rect">
            <a:avLst/>
          </a:prstGeom>
        </p:spPr>
      </p:pic>
      <p:sp>
        <p:nvSpPr>
          <p:cNvPr id="5" name="TextBox 4"/>
          <p:cNvSpPr txBox="1"/>
          <p:nvPr/>
        </p:nvSpPr>
        <p:spPr>
          <a:xfrm>
            <a:off x="1200390" y="4023360"/>
            <a:ext cx="7252498" cy="1292662"/>
          </a:xfrm>
          <a:prstGeom prst="rect">
            <a:avLst/>
          </a:prstGeom>
          <a:noFill/>
        </p:spPr>
        <p:txBody>
          <a:bodyPr wrap="none" rtlCol="0">
            <a:spAutoFit/>
          </a:bodyPr>
          <a:lstStyle/>
          <a:p>
            <a:pPr algn="ctr"/>
            <a:r>
              <a:rPr lang="en-US" dirty="0" smtClean="0"/>
              <a:t>You can find more information on the PDCO website including an interview </a:t>
            </a:r>
          </a:p>
          <a:p>
            <a:pPr algn="ctr"/>
            <a:r>
              <a:rPr lang="en-US" dirty="0"/>
              <a:t>w</a:t>
            </a:r>
            <a:r>
              <a:rPr lang="en-US" dirty="0" smtClean="0"/>
              <a:t>ith an alumni who is a Field Application Scientist with </a:t>
            </a:r>
            <a:r>
              <a:rPr lang="en-US" dirty="0" err="1" smtClean="0"/>
              <a:t>Qiagen</a:t>
            </a:r>
            <a:r>
              <a:rPr lang="en-US" dirty="0" smtClean="0"/>
              <a:t> </a:t>
            </a:r>
          </a:p>
          <a:p>
            <a:pPr algn="ctr"/>
            <a:endParaRPr lang="en-US" dirty="0"/>
          </a:p>
          <a:p>
            <a:pPr algn="ctr"/>
            <a:r>
              <a:rPr lang="en-US" sz="2400" dirty="0" smtClean="0">
                <a:hlinkClick r:id="rId6"/>
              </a:rPr>
              <a:t>PDCO Website</a:t>
            </a:r>
            <a:endParaRPr lang="en-US" sz="2400"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93055647"/>
      </p:ext>
    </p:extLst>
  </p:cSld>
  <p:clrMapOvr>
    <a:masterClrMapping/>
  </p:clrMapOvr>
  <mc:AlternateContent xmlns:mc="http://schemas.openxmlformats.org/markup-compatibility/2006" xmlns:p14="http://schemas.microsoft.com/office/powerpoint/2010/main">
    <mc:Choice Requires="p14">
      <p:transition spd="slow" p14:dur="2000" advTm="30596"/>
    </mc:Choice>
    <mc:Fallback xmlns="">
      <p:transition spd="slow" advTm="30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51" y="425395"/>
            <a:ext cx="8229600" cy="1143000"/>
          </a:xfrm>
        </p:spPr>
        <p:txBody>
          <a:bodyPr/>
          <a:lstStyle/>
          <a:p>
            <a:r>
              <a:rPr lang="en-US" b="1" dirty="0" smtClean="0">
                <a:solidFill>
                  <a:schemeClr val="accent1">
                    <a:lumMod val="50000"/>
                  </a:schemeClr>
                </a:solidFill>
              </a:rPr>
              <a:t>ADDITIONAL RESOURCES</a:t>
            </a:r>
            <a:endParaRPr lang="en-US" b="1" dirty="0">
              <a:solidFill>
                <a:schemeClr val="accent1">
                  <a:lumMod val="50000"/>
                </a:schemeClr>
              </a:solidFill>
            </a:endParaRPr>
          </a:p>
        </p:txBody>
      </p:sp>
      <p:sp>
        <p:nvSpPr>
          <p:cNvPr id="3" name="Content Placeholder 2"/>
          <p:cNvSpPr>
            <a:spLocks noGrp="1"/>
          </p:cNvSpPr>
          <p:nvPr>
            <p:ph idx="1"/>
          </p:nvPr>
        </p:nvSpPr>
        <p:spPr>
          <a:xfrm>
            <a:off x="584421" y="1568395"/>
            <a:ext cx="8229600" cy="4525963"/>
          </a:xfrm>
        </p:spPr>
        <p:txBody>
          <a:bodyPr>
            <a:normAutofit fontScale="92500" lnSpcReduction="20000"/>
          </a:bodyPr>
          <a:lstStyle/>
          <a:p>
            <a:endParaRPr lang="en-US" u="sng" dirty="0"/>
          </a:p>
          <a:p>
            <a:pPr lvl="0">
              <a:spcBef>
                <a:spcPts val="1920"/>
              </a:spcBef>
            </a:pPr>
            <a:r>
              <a:rPr lang="en-US" sz="3000" u="sng" dirty="0">
                <a:hlinkClick r:id="rId5"/>
              </a:rPr>
              <a:t>The Applications Scientist Career Track – Science Careers</a:t>
            </a:r>
            <a:endParaRPr lang="en-US" sz="3000" dirty="0"/>
          </a:p>
          <a:p>
            <a:pPr lvl="0">
              <a:spcBef>
                <a:spcPts val="1920"/>
              </a:spcBef>
            </a:pPr>
            <a:r>
              <a:rPr lang="en-US" sz="3000" u="sng" dirty="0">
                <a:hlinkClick r:id="rId6"/>
              </a:rPr>
              <a:t>Application Scientist – A Science PhD’s Alternate Career Option – LinkedIn</a:t>
            </a:r>
            <a:endParaRPr lang="en-US" sz="3000" dirty="0"/>
          </a:p>
          <a:p>
            <a:pPr lvl="0">
              <a:spcBef>
                <a:spcPts val="1920"/>
              </a:spcBef>
            </a:pPr>
            <a:r>
              <a:rPr lang="en-US" sz="3000" u="sng" dirty="0">
                <a:hlinkClick r:id="rId7"/>
              </a:rPr>
              <a:t>What to do with your PhD : Application Scientist</a:t>
            </a:r>
            <a:endParaRPr lang="en-US" sz="3000" dirty="0"/>
          </a:p>
          <a:p>
            <a:pPr lvl="0">
              <a:spcBef>
                <a:spcPts val="1920"/>
              </a:spcBef>
            </a:pPr>
            <a:r>
              <a:rPr lang="en-US" sz="3000" u="sng" dirty="0">
                <a:hlinkClick r:id="rId8"/>
              </a:rPr>
              <a:t>In the Spotlight: Jessica Parra, PhD – Stanford</a:t>
            </a:r>
            <a:endParaRPr lang="en-US" sz="3000" dirty="0"/>
          </a:p>
          <a:p>
            <a:pPr lvl="0">
              <a:spcBef>
                <a:spcPts val="1920"/>
              </a:spcBef>
            </a:pPr>
            <a:r>
              <a:rPr lang="en-US" sz="3000" u="sng" dirty="0">
                <a:hlinkClick r:id="rId9"/>
              </a:rPr>
              <a:t>NIH Alumni – Where are they now? Field Application </a:t>
            </a:r>
            <a:r>
              <a:rPr lang="en-US" sz="3000" u="sng" dirty="0" smtClean="0">
                <a:hlinkClick r:id="rId9"/>
              </a:rPr>
              <a:t>Scientist</a:t>
            </a:r>
            <a:r>
              <a:rPr lang="en-US" sz="3000" dirty="0">
                <a:hlinkClick r:id="rId9"/>
              </a:rPr>
              <a:t> </a:t>
            </a:r>
            <a:endParaRPr lang="en-US" sz="3000"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82613915"/>
      </p:ext>
    </p:extLst>
  </p:cSld>
  <p:clrMapOvr>
    <a:masterClrMapping/>
  </p:clrMapOvr>
  <mc:AlternateContent xmlns:mc="http://schemas.openxmlformats.org/markup-compatibility/2006" xmlns:p14="http://schemas.microsoft.com/office/powerpoint/2010/main">
    <mc:Choice Requires="p14">
      <p:transition spd="slow" p14:dur="2000" advTm="9360"/>
    </mc:Choice>
    <mc:Fallback xmlns="">
      <p:transition spd="slow" advTm="9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6283"/>
            <a:ext cx="8229600" cy="1143000"/>
          </a:xfrm>
        </p:spPr>
        <p:txBody>
          <a:bodyPr>
            <a:normAutofit/>
          </a:bodyPr>
          <a:lstStyle/>
          <a:p>
            <a:r>
              <a:rPr lang="en-US" sz="3600" b="1" dirty="0" smtClean="0">
                <a:solidFill>
                  <a:schemeClr val="accent1">
                    <a:lumMod val="50000"/>
                  </a:schemeClr>
                </a:solidFill>
              </a:rPr>
              <a:t>WHAT IS A FIELD APPLICATION SCIENTIST?</a:t>
            </a:r>
            <a:endParaRPr lang="en-US" sz="3600" b="1" dirty="0">
              <a:solidFill>
                <a:schemeClr val="accent1">
                  <a:lumMod val="50000"/>
                </a:schemeClr>
              </a:solidFill>
            </a:endParaRPr>
          </a:p>
        </p:txBody>
      </p:sp>
      <p:sp>
        <p:nvSpPr>
          <p:cNvPr id="3" name="Content Placeholder 2"/>
          <p:cNvSpPr>
            <a:spLocks noGrp="1"/>
          </p:cNvSpPr>
          <p:nvPr>
            <p:ph idx="1"/>
          </p:nvPr>
        </p:nvSpPr>
        <p:spPr>
          <a:xfrm>
            <a:off x="552616" y="1895559"/>
            <a:ext cx="8229600" cy="4525963"/>
          </a:xfrm>
        </p:spPr>
        <p:txBody>
          <a:bodyPr>
            <a:normAutofit/>
          </a:bodyPr>
          <a:lstStyle/>
          <a:p>
            <a:pPr>
              <a:spcBef>
                <a:spcPts val="1872"/>
              </a:spcBef>
            </a:pPr>
            <a:r>
              <a:rPr lang="en-US" sz="2800" dirty="0"/>
              <a:t>Field Application Scientists are the interface between sophisticated scientific tools and bench scientists. </a:t>
            </a:r>
            <a:endParaRPr lang="en-US" sz="2800" dirty="0" smtClean="0"/>
          </a:p>
          <a:p>
            <a:pPr>
              <a:spcBef>
                <a:spcPts val="1872"/>
              </a:spcBef>
            </a:pPr>
            <a:r>
              <a:rPr lang="en-US" sz="2800" dirty="0" smtClean="0"/>
              <a:t>They </a:t>
            </a:r>
            <a:r>
              <a:rPr lang="en-US" sz="2800" dirty="0"/>
              <a:t>travel the world, demonstrating new technology for labs, providing customer support and troubleshooting equipment problems. </a:t>
            </a:r>
            <a:endParaRPr lang="en-US" sz="2800" dirty="0" smtClean="0"/>
          </a:p>
          <a:p>
            <a:pPr>
              <a:spcBef>
                <a:spcPts val="1872"/>
              </a:spcBef>
            </a:pPr>
            <a:r>
              <a:rPr lang="en-US" sz="2800" dirty="0" smtClean="0"/>
              <a:t>This </a:t>
            </a:r>
            <a:r>
              <a:rPr lang="en-US" sz="2800" dirty="0"/>
              <a:t>job combines working on scientific problems with teaching and customer service </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24535318"/>
      </p:ext>
    </p:extLst>
  </p:cSld>
  <p:clrMapOvr>
    <a:masterClrMapping/>
  </p:clrMapOvr>
  <mc:AlternateContent xmlns:mc="http://schemas.openxmlformats.org/markup-compatibility/2006" xmlns:p14="http://schemas.microsoft.com/office/powerpoint/2010/main">
    <mc:Choice Requires="p14">
      <p:transition spd="slow" p14:dur="2000" advTm="23035"/>
    </mc:Choice>
    <mc:Fallback xmlns="">
      <p:transition spd="slow" advTm="23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50000"/>
                  </a:schemeClr>
                </a:solidFill>
              </a:rPr>
              <a:t>WHAT DO THEY DO?</a:t>
            </a:r>
            <a:endParaRPr lang="en-US" b="1" dirty="0">
              <a:solidFill>
                <a:schemeClr val="accent1">
                  <a:lumMod val="50000"/>
                </a:schemeClr>
              </a:solidFill>
            </a:endParaRPr>
          </a:p>
        </p:txBody>
      </p:sp>
      <p:sp>
        <p:nvSpPr>
          <p:cNvPr id="3" name="Content Placeholder 2"/>
          <p:cNvSpPr>
            <a:spLocks noGrp="1"/>
          </p:cNvSpPr>
          <p:nvPr>
            <p:ph idx="1"/>
          </p:nvPr>
        </p:nvSpPr>
        <p:spPr/>
        <p:txBody>
          <a:bodyPr>
            <a:normAutofit fontScale="62500" lnSpcReduction="20000"/>
          </a:bodyPr>
          <a:lstStyle/>
          <a:p>
            <a:pPr lvl="0"/>
            <a:r>
              <a:rPr lang="en-US" dirty="0"/>
              <a:t>Demonstrate scientific software and equipment</a:t>
            </a:r>
          </a:p>
          <a:p>
            <a:pPr lvl="0"/>
            <a:r>
              <a:rPr lang="en-US" dirty="0"/>
              <a:t>Travel to labs around the world </a:t>
            </a:r>
          </a:p>
          <a:p>
            <a:pPr lvl="0"/>
            <a:r>
              <a:rPr lang="en-US" dirty="0"/>
              <a:t>Understand the client’s needs and assess whether your product will help</a:t>
            </a:r>
          </a:p>
          <a:p>
            <a:pPr lvl="0"/>
            <a:r>
              <a:rPr lang="en-US" dirty="0"/>
              <a:t>Answer client questions</a:t>
            </a:r>
          </a:p>
          <a:p>
            <a:pPr lvl="0"/>
            <a:r>
              <a:rPr lang="en-US" dirty="0"/>
              <a:t>Troubleshoot equipment and software issues</a:t>
            </a:r>
          </a:p>
          <a:p>
            <a:pPr lvl="0"/>
            <a:r>
              <a:rPr lang="en-US" dirty="0"/>
              <a:t>Break down technical information into step-by-step instructions</a:t>
            </a:r>
          </a:p>
          <a:p>
            <a:pPr lvl="0"/>
            <a:r>
              <a:rPr lang="en-US" dirty="0"/>
              <a:t>Stay current on new innovations in software and equipment</a:t>
            </a:r>
          </a:p>
          <a:p>
            <a:pPr lvl="0"/>
            <a:r>
              <a:rPr lang="en-US" dirty="0"/>
              <a:t>Train internal sales staff</a:t>
            </a:r>
          </a:p>
          <a:p>
            <a:pPr lvl="0"/>
            <a:r>
              <a:rPr lang="en-US" dirty="0"/>
              <a:t>Edit training manuals</a:t>
            </a:r>
          </a:p>
          <a:p>
            <a:pPr lvl="0"/>
            <a:r>
              <a:rPr lang="en-US" dirty="0"/>
              <a:t>Provide support to the regional Sales Manager </a:t>
            </a:r>
          </a:p>
          <a:p>
            <a:pPr lvl="0"/>
            <a:r>
              <a:rPr lang="en-US" dirty="0"/>
              <a:t>Collaborate with R&amp;D and provide recommendations on how products can be improved</a:t>
            </a:r>
          </a:p>
          <a:p>
            <a:pPr lvl="0"/>
            <a:r>
              <a:rPr lang="en-US" dirty="0"/>
              <a:t> Inform product management of new technologies that could complement the existing product portfolio based on customer needs</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49676534"/>
      </p:ext>
    </p:extLst>
  </p:cSld>
  <p:clrMapOvr>
    <a:masterClrMapping/>
  </p:clrMapOvr>
  <mc:AlternateContent xmlns:mc="http://schemas.openxmlformats.org/markup-compatibility/2006" xmlns:p14="http://schemas.microsoft.com/office/powerpoint/2010/main">
    <mc:Choice Requires="p14">
      <p:transition spd="slow" p14:dur="2000" advTm="64176"/>
    </mc:Choice>
    <mc:Fallback xmlns="">
      <p:transition spd="slow" advTm="64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83" y="614002"/>
            <a:ext cx="8945217" cy="1143000"/>
          </a:xfrm>
        </p:spPr>
        <p:txBody>
          <a:bodyPr>
            <a:normAutofit fontScale="90000"/>
          </a:bodyPr>
          <a:lstStyle/>
          <a:p>
            <a:r>
              <a:rPr lang="en-US" sz="3100" b="1" dirty="0" smtClean="0">
                <a:solidFill>
                  <a:schemeClr val="accent1">
                    <a:lumMod val="50000"/>
                  </a:schemeClr>
                </a:solidFill>
                <a:latin typeface="Verdana" charset="0"/>
              </a:rPr>
              <a:t>JILL HESSE, PHD AND FIELD APPLICATION SCIENTIST AT GENOLOGICS</a:t>
            </a:r>
            <a:r>
              <a:rPr lang="en-US" dirty="0"/>
              <a:t/>
            </a:r>
            <a:br>
              <a:rPr lang="en-US" dirty="0"/>
            </a:br>
            <a:endParaRPr lang="en-US" dirty="0"/>
          </a:p>
        </p:txBody>
      </p:sp>
      <p:sp>
        <p:nvSpPr>
          <p:cNvPr id="4" name="Rectangle 3"/>
          <p:cNvSpPr/>
          <p:nvPr/>
        </p:nvSpPr>
        <p:spPr>
          <a:xfrm>
            <a:off x="585627" y="1757002"/>
            <a:ext cx="7972746" cy="4555093"/>
          </a:xfrm>
          <a:prstGeom prst="rect">
            <a:avLst/>
          </a:prstGeom>
        </p:spPr>
        <p:txBody>
          <a:bodyPr wrap="square">
            <a:spAutoFit/>
          </a:bodyPr>
          <a:lstStyle/>
          <a:p>
            <a:r>
              <a:rPr lang="en-US" sz="2000" b="1" dirty="0"/>
              <a:t>What do you do as a Field Application Scientist</a:t>
            </a:r>
            <a:r>
              <a:rPr lang="en-US" sz="2000" b="1" dirty="0" smtClean="0"/>
              <a:t>?</a:t>
            </a:r>
          </a:p>
          <a:p>
            <a:r>
              <a:rPr lang="en-US" dirty="0" smtClean="0">
                <a:solidFill>
                  <a:srgbClr val="333333"/>
                </a:solidFill>
              </a:rPr>
              <a:t>“I </a:t>
            </a:r>
            <a:r>
              <a:rPr lang="en-US" dirty="0">
                <a:solidFill>
                  <a:srgbClr val="333333"/>
                </a:solidFill>
              </a:rPr>
              <a:t>joke that I drink coffee and run my mouth professionally, but basically my job is divided into two parts: on the pre-sale side, I visit customers and give them demonstrations with high-level information on how my company can help them and their science. On the post-sale side, I help coordinate the implementation of their software and provide computer training to get the customer into the software to get the information they need</a:t>
            </a:r>
            <a:r>
              <a:rPr lang="en-US" dirty="0" smtClean="0">
                <a:solidFill>
                  <a:srgbClr val="333333"/>
                </a:solidFill>
              </a:rPr>
              <a:t>.”</a:t>
            </a:r>
          </a:p>
          <a:p>
            <a:endParaRPr lang="en-US" dirty="0">
              <a:solidFill>
                <a:srgbClr val="333333"/>
              </a:solidFill>
            </a:endParaRPr>
          </a:p>
          <a:p>
            <a:r>
              <a:rPr lang="en-US" sz="2000" b="1" dirty="0" smtClean="0">
                <a:solidFill>
                  <a:srgbClr val="333333"/>
                </a:solidFill>
              </a:rPr>
              <a:t>What is your favorite part of being a Field Application Scientist?</a:t>
            </a:r>
          </a:p>
          <a:p>
            <a:r>
              <a:rPr lang="en-US" dirty="0" smtClean="0"/>
              <a:t>“I </a:t>
            </a:r>
            <a:r>
              <a:rPr lang="en-US" dirty="0"/>
              <a:t>like being a Field Application Scientists for two reasons: One, I get to talk about science at the 10,000 foot level. Instead of talking about your favorite mutation or protein, you get to talk about things really affecting critical research and clinical trials. The work also changes all the time. With research, you might get one particular little tiny thing that you do over and over and over again everyday – now I talk to different people all over the country about different things every day</a:t>
            </a:r>
            <a:r>
              <a:rPr lang="en-US" dirty="0" smtClean="0"/>
              <a:t>.”</a:t>
            </a:r>
            <a:endParaRPr lang="en-US" dirty="0" smtClean="0">
              <a:solidFill>
                <a:srgbClr val="333333"/>
              </a:solidFill>
            </a:endParaRPr>
          </a:p>
          <a:p>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92625716"/>
      </p:ext>
    </p:extLst>
  </p:cSld>
  <p:clrMapOvr>
    <a:masterClrMapping/>
  </p:clrMapOvr>
  <mc:AlternateContent xmlns:mc="http://schemas.openxmlformats.org/markup-compatibility/2006" xmlns:p14="http://schemas.microsoft.com/office/powerpoint/2010/main">
    <mc:Choice Requires="p14">
      <p:transition spd="slow" p14:dur="2000" advTm="44765"/>
    </mc:Choice>
    <mc:Fallback xmlns="">
      <p:transition spd="slow" advTm="44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50000"/>
                  </a:schemeClr>
                </a:solidFill>
              </a:rPr>
              <a:t>WHAT SKILLS DO I NEED?</a:t>
            </a:r>
            <a:endParaRPr lang="en-US" b="1" dirty="0">
              <a:solidFill>
                <a:schemeClr val="accent1">
                  <a:lumMod val="50000"/>
                </a:schemeClr>
              </a:solidFill>
            </a:endParaRPr>
          </a:p>
        </p:txBody>
      </p:sp>
      <p:sp>
        <p:nvSpPr>
          <p:cNvPr id="3" name="Content Placeholder 2"/>
          <p:cNvSpPr>
            <a:spLocks noGrp="1"/>
          </p:cNvSpPr>
          <p:nvPr>
            <p:ph idx="1"/>
          </p:nvPr>
        </p:nvSpPr>
        <p:spPr/>
        <p:txBody>
          <a:bodyPr>
            <a:normAutofit fontScale="77500" lnSpcReduction="20000"/>
          </a:bodyPr>
          <a:lstStyle/>
          <a:p>
            <a:pPr lvl="0"/>
            <a:r>
              <a:rPr lang="en-US" dirty="0"/>
              <a:t>Excellent communication</a:t>
            </a:r>
          </a:p>
          <a:p>
            <a:pPr lvl="0"/>
            <a:r>
              <a:rPr lang="en-US" dirty="0"/>
              <a:t>Troubleshooting </a:t>
            </a:r>
          </a:p>
          <a:p>
            <a:pPr lvl="0"/>
            <a:r>
              <a:rPr lang="en-US" dirty="0"/>
              <a:t>Strong analytical and problem-solving skills</a:t>
            </a:r>
          </a:p>
          <a:p>
            <a:pPr lvl="0"/>
            <a:r>
              <a:rPr lang="en-US" dirty="0"/>
              <a:t>Ability to sell an idea</a:t>
            </a:r>
          </a:p>
          <a:p>
            <a:pPr lvl="0"/>
            <a:r>
              <a:rPr lang="en-US" dirty="0" smtClean="0"/>
              <a:t>Self-starter</a:t>
            </a:r>
          </a:p>
          <a:p>
            <a:pPr lvl="0"/>
            <a:r>
              <a:rPr lang="en-US" dirty="0" smtClean="0"/>
              <a:t>Customer </a:t>
            </a:r>
            <a:r>
              <a:rPr lang="en-US" dirty="0"/>
              <a:t>service experience </a:t>
            </a:r>
          </a:p>
          <a:p>
            <a:pPr lvl="0"/>
            <a:r>
              <a:rPr lang="en-US" dirty="0"/>
              <a:t>Sensitivity to different </a:t>
            </a:r>
            <a:r>
              <a:rPr lang="en-US" dirty="0" smtClean="0"/>
              <a:t>cultures</a:t>
            </a:r>
            <a:endParaRPr lang="en-US" dirty="0"/>
          </a:p>
          <a:p>
            <a:pPr lvl="0"/>
            <a:r>
              <a:rPr lang="en-US" dirty="0"/>
              <a:t>Comfort with extensive travel</a:t>
            </a:r>
          </a:p>
          <a:p>
            <a:pPr lvl="0"/>
            <a:r>
              <a:rPr lang="en-US" dirty="0"/>
              <a:t>Ability to quickly learn about science outside your area of expertise</a:t>
            </a:r>
          </a:p>
          <a:p>
            <a:pPr lvl="0"/>
            <a:r>
              <a:rPr lang="en-US" dirty="0"/>
              <a:t>Thorough knowledge of the technology you are selling</a:t>
            </a:r>
          </a:p>
          <a:p>
            <a:r>
              <a:rPr lang="en-US" dirty="0"/>
              <a:t>Ability to handle criticism politely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49049129"/>
      </p:ext>
    </p:extLst>
  </p:cSld>
  <p:clrMapOvr>
    <a:masterClrMapping/>
  </p:clrMapOvr>
  <mc:AlternateContent xmlns:mc="http://schemas.openxmlformats.org/markup-compatibility/2006" xmlns:p14="http://schemas.microsoft.com/office/powerpoint/2010/main">
    <mc:Choice Requires="p14">
      <p:transition spd="slow" p14:dur="2000" advTm="49498"/>
    </mc:Choice>
    <mc:Fallback xmlns="">
      <p:transition spd="slow" advTm="49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50000"/>
                  </a:schemeClr>
                </a:solidFill>
              </a:rPr>
              <a:t>HOW CAN I GAIN SKILLS?</a:t>
            </a:r>
            <a:endParaRPr lang="en-US" b="1" dirty="0">
              <a:solidFill>
                <a:schemeClr val="accent1">
                  <a:lumMod val="50000"/>
                </a:schemeClr>
              </a:solidFill>
            </a:endParaRPr>
          </a:p>
        </p:txBody>
      </p:sp>
      <p:sp>
        <p:nvSpPr>
          <p:cNvPr id="3" name="Content Placeholder 2"/>
          <p:cNvSpPr>
            <a:spLocks noGrp="1"/>
          </p:cNvSpPr>
          <p:nvPr>
            <p:ph idx="1"/>
          </p:nvPr>
        </p:nvSpPr>
        <p:spPr>
          <a:xfrm>
            <a:off x="457200" y="1417638"/>
            <a:ext cx="8337479" cy="4882793"/>
          </a:xfrm>
        </p:spPr>
        <p:txBody>
          <a:bodyPr>
            <a:normAutofit fontScale="62500" lnSpcReduction="20000"/>
          </a:bodyPr>
          <a:lstStyle/>
          <a:p>
            <a:pPr lvl="0"/>
            <a:r>
              <a:rPr lang="en-US" dirty="0"/>
              <a:t>Train undergraduates in your lab on specific products and techniques</a:t>
            </a:r>
          </a:p>
          <a:p>
            <a:pPr lvl="0"/>
            <a:r>
              <a:rPr lang="en-US" dirty="0"/>
              <a:t>Gain teaching </a:t>
            </a:r>
            <a:r>
              <a:rPr lang="en-US" dirty="0" smtClean="0"/>
              <a:t>experience</a:t>
            </a:r>
          </a:p>
          <a:p>
            <a:pPr lvl="0"/>
            <a:r>
              <a:rPr lang="en-US" dirty="0" smtClean="0"/>
              <a:t>Give presentations to small groups, larger groups and anywhere and everywhere</a:t>
            </a:r>
            <a:endParaRPr lang="en-US" dirty="0"/>
          </a:p>
          <a:p>
            <a:pPr lvl="0"/>
            <a:r>
              <a:rPr lang="en-US" dirty="0"/>
              <a:t>Become an expert in a technology, equipment, software or reagent and adapt the product to varied user needs.  You should believe in the product. </a:t>
            </a:r>
          </a:p>
          <a:p>
            <a:pPr lvl="0"/>
            <a:r>
              <a:rPr lang="en-US" dirty="0"/>
              <a:t>Publish techniques papers</a:t>
            </a:r>
          </a:p>
          <a:p>
            <a:pPr lvl="0"/>
            <a:r>
              <a:rPr lang="en-US" dirty="0"/>
              <a:t>Talk to field application scientists when they visit your lab</a:t>
            </a:r>
          </a:p>
          <a:p>
            <a:pPr lvl="0"/>
            <a:r>
              <a:rPr lang="en-US" dirty="0"/>
              <a:t>Prepare an excellent resume and cover letter</a:t>
            </a:r>
          </a:p>
          <a:p>
            <a:pPr lvl="0"/>
            <a:r>
              <a:rPr lang="en-US" dirty="0"/>
              <a:t>Consider gaining customer service experience through volunteer work</a:t>
            </a:r>
          </a:p>
          <a:p>
            <a:pPr lvl="0"/>
            <a:r>
              <a:rPr lang="en-US" dirty="0"/>
              <a:t>Practice writing down basic, step-by-step instructions when you create a </a:t>
            </a:r>
            <a:r>
              <a:rPr lang="en-US" dirty="0" smtClean="0"/>
              <a:t>protocol </a:t>
            </a:r>
            <a:r>
              <a:rPr lang="mr-IN" dirty="0" smtClean="0"/>
              <a:t>–</a:t>
            </a:r>
            <a:r>
              <a:rPr lang="en-US" dirty="0" smtClean="0"/>
              <a:t> Create SOPS</a:t>
            </a:r>
            <a:endParaRPr lang="en-US" dirty="0"/>
          </a:p>
          <a:p>
            <a:pPr lvl="0"/>
            <a:r>
              <a:rPr lang="en-US" dirty="0"/>
              <a:t>Read the manuals of software and equipment in your lab, and write summaries of them for your lab members </a:t>
            </a:r>
          </a:p>
          <a:p>
            <a:pPr lvl="0"/>
            <a:r>
              <a:rPr lang="en-US" dirty="0"/>
              <a:t>If you are interested in working with a specific type of equipment or software, incorporate it in your current experiments </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11035514"/>
      </p:ext>
    </p:extLst>
  </p:cSld>
  <p:clrMapOvr>
    <a:masterClrMapping/>
  </p:clrMapOvr>
  <mc:AlternateContent xmlns:mc="http://schemas.openxmlformats.org/markup-compatibility/2006" xmlns:p14="http://schemas.microsoft.com/office/powerpoint/2010/main">
    <mc:Choice Requires="p14">
      <p:transition spd="slow" p14:dur="2000" advTm="39548"/>
    </mc:Choice>
    <mc:Fallback xmlns="">
      <p:transition spd="slow" advTm="39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50000"/>
                  </a:schemeClr>
                </a:solidFill>
              </a:rPr>
              <a:t>SHOW ME THE MONEY!</a:t>
            </a:r>
            <a:endParaRPr lang="en-US" b="1" dirty="0">
              <a:solidFill>
                <a:schemeClr val="accent1">
                  <a:lumMod val="50000"/>
                </a:schemeClr>
              </a:solidFill>
            </a:endParaRPr>
          </a:p>
        </p:txBody>
      </p:sp>
      <p:sp>
        <p:nvSpPr>
          <p:cNvPr id="3" name="Content Placeholder 2"/>
          <p:cNvSpPr>
            <a:spLocks noGrp="1"/>
          </p:cNvSpPr>
          <p:nvPr>
            <p:ph idx="1"/>
          </p:nvPr>
        </p:nvSpPr>
        <p:spPr>
          <a:xfrm>
            <a:off x="457200" y="1773237"/>
            <a:ext cx="8229600" cy="4525963"/>
          </a:xfrm>
        </p:spPr>
        <p:txBody>
          <a:bodyPr/>
          <a:lstStyle/>
          <a:p>
            <a:r>
              <a:rPr lang="en-US" dirty="0" smtClean="0"/>
              <a:t>$60-80K </a:t>
            </a:r>
            <a:r>
              <a:rPr lang="en-US" dirty="0"/>
              <a:t>– Field Application </a:t>
            </a:r>
            <a:r>
              <a:rPr lang="en-US" dirty="0" smtClean="0"/>
              <a:t>Scientist</a:t>
            </a:r>
          </a:p>
          <a:p>
            <a:r>
              <a:rPr lang="en-US" dirty="0" smtClean="0"/>
              <a:t>$70-110K </a:t>
            </a:r>
            <a:r>
              <a:rPr lang="en-US" dirty="0"/>
              <a:t>– Senior Field Application </a:t>
            </a:r>
            <a:r>
              <a:rPr lang="en-US" dirty="0" smtClean="0"/>
              <a:t>Scientist</a:t>
            </a:r>
            <a:r>
              <a:rPr lang="en-US" b="1" dirty="0"/>
              <a:t/>
            </a:r>
            <a:br>
              <a:rPr lang="en-US" b="1" dirty="0"/>
            </a:b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6971" y="3094234"/>
            <a:ext cx="4106742" cy="3611366"/>
          </a:xfrm>
          <a:prstGeom prst="rect">
            <a:avLst/>
          </a:prstGeom>
        </p:spPr>
      </p:pic>
    </p:spTree>
    <p:extLst>
      <p:ext uri="{BB962C8B-B14F-4D97-AF65-F5344CB8AC3E}">
        <p14:creationId xmlns:p14="http://schemas.microsoft.com/office/powerpoint/2010/main" val="1450155173"/>
      </p:ext>
    </p:extLst>
  </p:cSld>
  <p:clrMapOvr>
    <a:masterClrMapping/>
  </p:clrMapOvr>
  <mc:AlternateContent xmlns:mc="http://schemas.openxmlformats.org/markup-compatibility/2006" xmlns:p14="http://schemas.microsoft.com/office/powerpoint/2010/main">
    <mc:Choice Requires="p14">
      <p:transition spd="slow" p14:dur="2000" advTm="29225"/>
    </mc:Choice>
    <mc:Fallback xmlns="">
      <p:transition spd="slow" advTm="29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50000"/>
                  </a:schemeClr>
                </a:solidFill>
              </a:rPr>
              <a:t>COMMON JOB TITLES</a:t>
            </a:r>
            <a:endParaRPr lang="en-US" b="1" dirty="0">
              <a:solidFill>
                <a:schemeClr val="accent1">
                  <a:lumMod val="50000"/>
                </a:schemeClr>
              </a:solidFill>
            </a:endParaRPr>
          </a:p>
        </p:txBody>
      </p:sp>
      <p:sp>
        <p:nvSpPr>
          <p:cNvPr id="3" name="Content Placeholder 2"/>
          <p:cNvSpPr>
            <a:spLocks noGrp="1"/>
          </p:cNvSpPr>
          <p:nvPr>
            <p:ph idx="1"/>
          </p:nvPr>
        </p:nvSpPr>
        <p:spPr>
          <a:xfrm>
            <a:off x="559942" y="1610474"/>
            <a:ext cx="8229600" cy="4525963"/>
          </a:xfrm>
        </p:spPr>
        <p:txBody>
          <a:bodyPr/>
          <a:lstStyle/>
          <a:p>
            <a:pPr lvl="0"/>
            <a:r>
              <a:rPr lang="en-US" dirty="0"/>
              <a:t>Application Scientist</a:t>
            </a:r>
          </a:p>
          <a:p>
            <a:pPr lvl="0"/>
            <a:r>
              <a:rPr lang="en-US" dirty="0"/>
              <a:t>Technical Support Scientist</a:t>
            </a:r>
          </a:p>
          <a:p>
            <a:pPr lvl="0"/>
            <a:r>
              <a:rPr lang="en-US" dirty="0"/>
              <a:t>Field Support Scientist</a:t>
            </a:r>
          </a:p>
          <a:p>
            <a:pPr lvl="0"/>
            <a:r>
              <a:rPr lang="en-US" dirty="0"/>
              <a:t>Field Application </a:t>
            </a:r>
            <a:r>
              <a:rPr lang="en-US" dirty="0" smtClean="0"/>
              <a:t>Scientist</a:t>
            </a:r>
          </a:p>
          <a:p>
            <a:pPr lvl="0"/>
            <a:r>
              <a:rPr lang="en-US" dirty="0" smtClean="0"/>
              <a:t>Field Engineer</a:t>
            </a:r>
          </a:p>
          <a:p>
            <a:pPr lvl="0"/>
            <a:r>
              <a:rPr lang="en-US" dirty="0" smtClean="0"/>
              <a:t>Field Service Engineer</a:t>
            </a:r>
            <a:endParaRPr lang="en-US"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36177127"/>
      </p:ext>
    </p:extLst>
  </p:cSld>
  <p:clrMapOvr>
    <a:masterClrMapping/>
  </p:clrMapOvr>
  <mc:AlternateContent xmlns:mc="http://schemas.openxmlformats.org/markup-compatibility/2006" xmlns:p14="http://schemas.microsoft.com/office/powerpoint/2010/main">
    <mc:Choice Requires="p14">
      <p:transition spd="slow" p14:dur="2000" advTm="21478"/>
    </mc:Choice>
    <mc:Fallback xmlns="">
      <p:transition spd="slow" advTm="21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50000"/>
                  </a:schemeClr>
                </a:solidFill>
              </a:rPr>
              <a:t>WHERE WOULD I WORK</a:t>
            </a:r>
            <a:endParaRPr lang="en-US" b="1" dirty="0">
              <a:solidFill>
                <a:schemeClr val="accent1">
                  <a:lumMod val="50000"/>
                </a:schemeClr>
              </a:solidFill>
            </a:endParaRPr>
          </a:p>
        </p:txBody>
      </p:sp>
      <p:pic>
        <p:nvPicPr>
          <p:cNvPr id="3" name="Picture 2"/>
          <p:cNvPicPr>
            <a:picLocks noChangeAspect="1"/>
          </p:cNvPicPr>
          <p:nvPr/>
        </p:nvPicPr>
        <p:blipFill>
          <a:blip r:embed="rId5"/>
          <a:stretch>
            <a:fillRect/>
          </a:stretch>
        </p:blipFill>
        <p:spPr>
          <a:xfrm>
            <a:off x="597452" y="1823031"/>
            <a:ext cx="1652767" cy="1395369"/>
          </a:xfrm>
          <a:prstGeom prst="rect">
            <a:avLst/>
          </a:prstGeom>
        </p:spPr>
      </p:pic>
      <p:pic>
        <p:nvPicPr>
          <p:cNvPr id="7" name="Picture 6"/>
          <p:cNvPicPr>
            <a:picLocks noChangeAspect="1"/>
          </p:cNvPicPr>
          <p:nvPr/>
        </p:nvPicPr>
        <p:blipFill>
          <a:blip r:embed="rId6"/>
          <a:stretch>
            <a:fillRect/>
          </a:stretch>
        </p:blipFill>
        <p:spPr>
          <a:xfrm>
            <a:off x="1510746" y="4047994"/>
            <a:ext cx="2417197" cy="548070"/>
          </a:xfrm>
          <a:prstGeom prst="rect">
            <a:avLst/>
          </a:prstGeom>
        </p:spPr>
      </p:pic>
      <p:pic>
        <p:nvPicPr>
          <p:cNvPr id="8" name="Picture 7"/>
          <p:cNvPicPr>
            <a:picLocks noChangeAspect="1"/>
          </p:cNvPicPr>
          <p:nvPr/>
        </p:nvPicPr>
        <p:blipFill>
          <a:blip r:embed="rId7"/>
          <a:stretch>
            <a:fillRect/>
          </a:stretch>
        </p:blipFill>
        <p:spPr>
          <a:xfrm>
            <a:off x="3457602" y="1737481"/>
            <a:ext cx="2084457" cy="1019501"/>
          </a:xfrm>
          <a:prstGeom prst="rect">
            <a:avLst/>
          </a:prstGeom>
        </p:spPr>
      </p:pic>
      <p:pic>
        <p:nvPicPr>
          <p:cNvPr id="10" name="Picture 9"/>
          <p:cNvPicPr>
            <a:picLocks noChangeAspect="1"/>
          </p:cNvPicPr>
          <p:nvPr/>
        </p:nvPicPr>
        <p:blipFill>
          <a:blip r:embed="rId8"/>
          <a:stretch>
            <a:fillRect/>
          </a:stretch>
        </p:blipFill>
        <p:spPr>
          <a:xfrm>
            <a:off x="3985260" y="3345310"/>
            <a:ext cx="3113598" cy="790644"/>
          </a:xfrm>
          <a:prstGeom prst="rect">
            <a:avLst/>
          </a:prstGeom>
        </p:spPr>
      </p:pic>
      <p:pic>
        <p:nvPicPr>
          <p:cNvPr id="12" name="Picture 11"/>
          <p:cNvPicPr>
            <a:picLocks noChangeAspect="1"/>
          </p:cNvPicPr>
          <p:nvPr/>
        </p:nvPicPr>
        <p:blipFill>
          <a:blip r:embed="rId9"/>
          <a:stretch>
            <a:fillRect/>
          </a:stretch>
        </p:blipFill>
        <p:spPr>
          <a:xfrm>
            <a:off x="416338" y="5178313"/>
            <a:ext cx="2014993" cy="1340886"/>
          </a:xfrm>
          <a:prstGeom prst="rect">
            <a:avLst/>
          </a:prstGeom>
        </p:spPr>
      </p:pic>
      <p:pic>
        <p:nvPicPr>
          <p:cNvPr id="14" name="Picture 13"/>
          <p:cNvPicPr>
            <a:picLocks noChangeAspect="1"/>
          </p:cNvPicPr>
          <p:nvPr/>
        </p:nvPicPr>
        <p:blipFill>
          <a:blip r:embed="rId10"/>
          <a:stretch>
            <a:fillRect/>
          </a:stretch>
        </p:blipFill>
        <p:spPr>
          <a:xfrm>
            <a:off x="5909697" y="1417638"/>
            <a:ext cx="3234303" cy="775105"/>
          </a:xfrm>
          <a:prstGeom prst="rect">
            <a:avLst/>
          </a:prstGeom>
        </p:spPr>
      </p:pic>
      <p:pic>
        <p:nvPicPr>
          <p:cNvPr id="15" name="Picture 14"/>
          <p:cNvPicPr>
            <a:picLocks noChangeAspect="1"/>
          </p:cNvPicPr>
          <p:nvPr/>
        </p:nvPicPr>
        <p:blipFill>
          <a:blip r:embed="rId11"/>
          <a:stretch>
            <a:fillRect/>
          </a:stretch>
        </p:blipFill>
        <p:spPr>
          <a:xfrm>
            <a:off x="3871069" y="4568254"/>
            <a:ext cx="1914057" cy="1914057"/>
          </a:xfrm>
          <a:prstGeom prst="rect">
            <a:avLst/>
          </a:prstGeom>
        </p:spPr>
      </p:pic>
      <p:pic>
        <p:nvPicPr>
          <p:cNvPr id="16" name="Picture 15"/>
          <p:cNvPicPr>
            <a:picLocks noChangeAspect="1"/>
          </p:cNvPicPr>
          <p:nvPr/>
        </p:nvPicPr>
        <p:blipFill>
          <a:blip r:embed="rId12"/>
          <a:stretch>
            <a:fillRect/>
          </a:stretch>
        </p:blipFill>
        <p:spPr>
          <a:xfrm>
            <a:off x="6278107" y="5417254"/>
            <a:ext cx="2497482" cy="863004"/>
          </a:xfrm>
          <a:prstGeom prst="rect">
            <a:avLst/>
          </a:prstGeom>
        </p:spPr>
      </p:pic>
      <p:pic>
        <p:nvPicPr>
          <p:cNvPr id="17" name="Picture 16"/>
          <p:cNvPicPr>
            <a:picLocks noChangeAspect="1"/>
          </p:cNvPicPr>
          <p:nvPr/>
        </p:nvPicPr>
        <p:blipFill>
          <a:blip r:embed="rId13"/>
          <a:stretch>
            <a:fillRect/>
          </a:stretch>
        </p:blipFill>
        <p:spPr>
          <a:xfrm>
            <a:off x="6008979" y="2516176"/>
            <a:ext cx="2566283" cy="585485"/>
          </a:xfrm>
          <a:prstGeom prst="rect">
            <a:avLst/>
          </a:prstGeom>
        </p:spPr>
      </p:pic>
      <p:pic>
        <p:nvPicPr>
          <p:cNvPr id="18" name="Sound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84079966"/>
      </p:ext>
    </p:extLst>
  </p:cSld>
  <p:clrMapOvr>
    <a:masterClrMapping/>
  </p:clrMapOvr>
  <mc:AlternateContent xmlns:mc="http://schemas.openxmlformats.org/markup-compatibility/2006" xmlns:p14="http://schemas.microsoft.com/office/powerpoint/2010/main">
    <mc:Choice Requires="p14">
      <p:transition spd="slow" p14:dur="2000" advTm="15427"/>
    </mc:Choice>
    <mc:Fallback xmlns="">
      <p:transition spd="slow" advTm="1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787</TotalTime>
  <Words>2090</Words>
  <Application>Microsoft Macintosh PowerPoint</Application>
  <PresentationFormat>On-screen Show (4:3)</PresentationFormat>
  <Paragraphs>136</Paragraphs>
  <Slides>14</Slides>
  <Notes>14</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Mangal</vt:lpstr>
      <vt:lpstr>Verdana</vt:lpstr>
      <vt:lpstr>Arial</vt:lpstr>
      <vt:lpstr>Office Theme</vt:lpstr>
      <vt:lpstr>Field Application Scientist Careers</vt:lpstr>
      <vt:lpstr>WHAT IS A FIELD APPLICATION SCIENTIST?</vt:lpstr>
      <vt:lpstr>WHAT DO THEY DO?</vt:lpstr>
      <vt:lpstr>JILL HESSE, PHD AND FIELD APPLICATION SCIENTIST AT GENOLOGICS </vt:lpstr>
      <vt:lpstr>WHAT SKILLS DO I NEED?</vt:lpstr>
      <vt:lpstr>HOW CAN I GAIN SKILLS?</vt:lpstr>
      <vt:lpstr>SHOW ME THE MONEY!</vt:lpstr>
      <vt:lpstr>COMMON JOB TITLES</vt:lpstr>
      <vt:lpstr>WHERE WOULD I WORK</vt:lpstr>
      <vt:lpstr>JOB OVERVIEWS</vt:lpstr>
      <vt:lpstr>JOBS ON LINKEDIN TODAY</vt:lpstr>
      <vt:lpstr>CAREER PATH</vt:lpstr>
      <vt:lpstr>MORE PLEASE!</vt:lpstr>
      <vt:lpstr>ADDITIONAL RESOURCES</vt:lpstr>
    </vt:vector>
  </TitlesOfParts>
  <Company>NIH</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Field Application Scientist Careers</dc:title>
  <dc:creator>Patricia Phelps</dc:creator>
  <cp:lastModifiedBy>Microsoft Office User</cp:lastModifiedBy>
  <cp:revision>29</cp:revision>
  <dcterms:created xsi:type="dcterms:W3CDTF">2017-04-06T02:23:48Z</dcterms:created>
  <dcterms:modified xsi:type="dcterms:W3CDTF">2017-06-26T19:37:20Z</dcterms:modified>
</cp:coreProperties>
</file>